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9"/>
  </p:notesMasterIdLst>
  <p:sldIdLst>
    <p:sldId id="319" r:id="rId2"/>
    <p:sldId id="256" r:id="rId3"/>
    <p:sldId id="257" r:id="rId4"/>
    <p:sldId id="288" r:id="rId5"/>
    <p:sldId id="320" r:id="rId6"/>
    <p:sldId id="262" r:id="rId7"/>
    <p:sldId id="286" r:id="rId8"/>
    <p:sldId id="263" r:id="rId9"/>
    <p:sldId id="287" r:id="rId10"/>
    <p:sldId id="271" r:id="rId11"/>
    <p:sldId id="307" r:id="rId12"/>
    <p:sldId id="308" r:id="rId13"/>
    <p:sldId id="309" r:id="rId14"/>
    <p:sldId id="310" r:id="rId15"/>
    <p:sldId id="318" r:id="rId16"/>
    <p:sldId id="299" r:id="rId17"/>
    <p:sldId id="265" r:id="rId18"/>
    <p:sldId id="321" r:id="rId19"/>
    <p:sldId id="279" r:id="rId20"/>
    <p:sldId id="280" r:id="rId21"/>
    <p:sldId id="276" r:id="rId22"/>
    <p:sldId id="284" r:id="rId23"/>
    <p:sldId id="285" r:id="rId24"/>
    <p:sldId id="278" r:id="rId25"/>
    <p:sldId id="290" r:id="rId26"/>
    <p:sldId id="269" r:id="rId27"/>
    <p:sldId id="268" r:id="rId28"/>
    <p:sldId id="275" r:id="rId29"/>
    <p:sldId id="270" r:id="rId30"/>
    <p:sldId id="289" r:id="rId31"/>
    <p:sldId id="312" r:id="rId32"/>
    <p:sldId id="311" r:id="rId33"/>
    <p:sldId id="313" r:id="rId34"/>
    <p:sldId id="292" r:id="rId35"/>
    <p:sldId id="272" r:id="rId36"/>
    <p:sldId id="266" r:id="rId37"/>
    <p:sldId id="314" r:id="rId38"/>
    <p:sldId id="326" r:id="rId39"/>
    <p:sldId id="322" r:id="rId40"/>
    <p:sldId id="323" r:id="rId41"/>
    <p:sldId id="315" r:id="rId42"/>
    <p:sldId id="316" r:id="rId43"/>
    <p:sldId id="317" r:id="rId44"/>
    <p:sldId id="324" r:id="rId45"/>
    <p:sldId id="303" r:id="rId46"/>
    <p:sldId id="305" r:id="rId47"/>
    <p:sldId id="306" r:id="rId48"/>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Titles" id="{AF0554E8-77E8-4F5F-8A2C-484CCFB0BCCD}">
          <p14:sldIdLst>
            <p14:sldId id="319"/>
            <p14:sldId id="256"/>
          </p14:sldIdLst>
        </p14:section>
        <p14:section name="Solo slides" id="{7C3F949B-D97F-4C1C-868C-A427E401582C}">
          <p14:sldIdLst>
            <p14:sldId id="257"/>
            <p14:sldId id="288"/>
          </p14:sldIdLst>
        </p14:section>
        <p14:section name="S1 - Emergency procedures" id="{869B611A-A785-418D-8A96-5D41D991A8E8}">
          <p14:sldIdLst>
            <p14:sldId id="320"/>
            <p14:sldId id="262"/>
            <p14:sldId id="286"/>
            <p14:sldId id="263"/>
            <p14:sldId id="287"/>
            <p14:sldId id="271"/>
            <p14:sldId id="307"/>
            <p14:sldId id="308"/>
            <p14:sldId id="309"/>
            <p14:sldId id="310"/>
            <p14:sldId id="318"/>
            <p14:sldId id="299"/>
            <p14:sldId id="265"/>
          </p14:sldIdLst>
        </p14:section>
        <p14:section name="S2 - Life safety" id="{8F6B60E0-B0FA-410A-9E84-41D2CCBE87B0}">
          <p14:sldIdLst>
            <p14:sldId id="321"/>
            <p14:sldId id="279"/>
            <p14:sldId id="280"/>
            <p14:sldId id="276"/>
            <p14:sldId id="284"/>
            <p14:sldId id="285"/>
            <p14:sldId id="278"/>
            <p14:sldId id="290"/>
            <p14:sldId id="269"/>
            <p14:sldId id="268"/>
            <p14:sldId id="275"/>
            <p14:sldId id="270"/>
            <p14:sldId id="289"/>
            <p14:sldId id="312"/>
            <p14:sldId id="311"/>
            <p14:sldId id="313"/>
            <p14:sldId id="292"/>
            <p14:sldId id="272"/>
            <p14:sldId id="266"/>
            <p14:sldId id="314"/>
            <p14:sldId id="326"/>
          </p14:sldIdLst>
        </p14:section>
        <p14:section name="S3 - Security plan" id="{A6141499-6355-4872-B669-B9BB4CEBED4D}">
          <p14:sldIdLst>
            <p14:sldId id="322"/>
            <p14:sldId id="323"/>
            <p14:sldId id="315"/>
            <p14:sldId id="316"/>
            <p14:sldId id="317"/>
          </p14:sldIdLst>
        </p14:section>
        <p14:section name="Appendices" id="{FD42322C-4240-4C88-BB79-4DB28AE07225}">
          <p14:sldIdLst>
            <p14:sldId id="324"/>
            <p14:sldId id="303"/>
            <p14:sldId id="305"/>
            <p14:sldId id="30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969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9" autoAdjust="0"/>
    <p:restoredTop sz="94660" autoAdjust="0"/>
  </p:normalViewPr>
  <p:slideViewPr>
    <p:cSldViewPr>
      <p:cViewPr varScale="1">
        <p:scale>
          <a:sx n="98" d="100"/>
          <a:sy n="98" d="100"/>
        </p:scale>
        <p:origin x="-528" y="-90"/>
      </p:cViewPr>
      <p:guideLst>
        <p:guide orient="horz" pos="2160"/>
        <p:guide pos="2880"/>
      </p:guideLst>
    </p:cSldViewPr>
  </p:slideViewPr>
  <p:outlineViewPr>
    <p:cViewPr>
      <p:scale>
        <a:sx n="33" d="100"/>
        <a:sy n="33" d="100"/>
      </p:scale>
      <p:origin x="0" y="8550"/>
    </p:cViewPr>
  </p:outlineViewPr>
  <p:notesTextViewPr>
    <p:cViewPr>
      <p:scale>
        <a:sx n="1" d="1"/>
        <a:sy n="1" d="1"/>
      </p:scale>
      <p:origin x="0" y="0"/>
    </p:cViewPr>
  </p:notesTextViewPr>
  <p:sorterViewPr>
    <p:cViewPr>
      <p:scale>
        <a:sx n="90" d="100"/>
        <a:sy n="90" d="100"/>
      </p:scale>
      <p:origin x="0" y="0"/>
    </p:cViewPr>
  </p:sorterViewPr>
  <p:notesViewPr>
    <p:cSldViewPr>
      <p:cViewPr varScale="1">
        <p:scale>
          <a:sx n="56" d="100"/>
          <a:sy n="56" d="100"/>
        </p:scale>
        <p:origin x="-282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67161" cy="468875"/>
          </a:xfrm>
          <a:prstGeom prst="rect">
            <a:avLst/>
          </a:prstGeom>
          <a:noFill/>
          <a:ln w="9525">
            <a:noFill/>
            <a:miter lim="800000"/>
            <a:headEnd/>
            <a:tailEnd/>
          </a:ln>
        </p:spPr>
        <p:txBody>
          <a:bodyPr vert="horz" wrap="square" lIns="94296" tIns="47148" rIns="94296" bIns="47148" numCol="1" anchor="t" anchorCtr="0" compatLnSpc="1">
            <a:prstTxWarp prst="textNoShape">
              <a:avLst/>
            </a:prstTxWarp>
          </a:bodyPr>
          <a:lstStyle>
            <a:lvl1pPr defTabSz="943698">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4008311" y="0"/>
            <a:ext cx="3067161" cy="468875"/>
          </a:xfrm>
          <a:prstGeom prst="rect">
            <a:avLst/>
          </a:prstGeom>
          <a:noFill/>
          <a:ln w="9525">
            <a:noFill/>
            <a:miter lim="800000"/>
            <a:headEnd/>
            <a:tailEnd/>
          </a:ln>
        </p:spPr>
        <p:txBody>
          <a:bodyPr vert="horz" wrap="square" lIns="94296" tIns="47148" rIns="94296" bIns="47148" numCol="1" anchor="t" anchorCtr="0" compatLnSpc="1">
            <a:prstTxWarp prst="textNoShape">
              <a:avLst/>
            </a:prstTxWarp>
          </a:bodyPr>
          <a:lstStyle>
            <a:lvl1pPr algn="r" defTabSz="943698">
              <a:defRPr sz="1200">
                <a:latin typeface="Calibri" pitchFamily="34" charset="0"/>
              </a:defRPr>
            </a:lvl1pPr>
          </a:lstStyle>
          <a:p>
            <a:pPr>
              <a:defRPr/>
            </a:pPr>
            <a:fld id="{9BB84CC5-BBF9-4EDD-893F-EEC9281861AE}" type="datetimeFigureOut">
              <a:rPr lang="en-US"/>
              <a:pPr>
                <a:defRPr/>
              </a:pPr>
              <a:t>10/9/2013</a:t>
            </a:fld>
            <a:endParaRPr lang="en-US"/>
          </a:p>
        </p:txBody>
      </p:sp>
      <p:sp>
        <p:nvSpPr>
          <p:cNvPr id="4" name="Slide Image Placeholder 3"/>
          <p:cNvSpPr>
            <a:spLocks noGrp="1" noRot="1" noChangeAspect="1"/>
          </p:cNvSpPr>
          <p:nvPr>
            <p:ph type="sldImg" idx="2"/>
          </p:nvPr>
        </p:nvSpPr>
        <p:spPr>
          <a:xfrm>
            <a:off x="1198563" y="703263"/>
            <a:ext cx="4681537" cy="3511550"/>
          </a:xfrm>
          <a:prstGeom prst="rect">
            <a:avLst/>
          </a:prstGeom>
          <a:noFill/>
          <a:ln w="12700">
            <a:solidFill>
              <a:prstClr val="black"/>
            </a:solidFill>
          </a:ln>
        </p:spPr>
        <p:txBody>
          <a:bodyPr vert="horz" lIns="92601" tIns="46301" rIns="92601" bIns="46301" rtlCol="0" anchor="ctr"/>
          <a:lstStyle/>
          <a:p>
            <a:pPr lvl="0"/>
            <a:endParaRPr lang="en-US" noProof="0" dirty="0"/>
          </a:p>
        </p:txBody>
      </p:sp>
      <p:sp>
        <p:nvSpPr>
          <p:cNvPr id="5" name="Notes Placeholder 4"/>
          <p:cNvSpPr>
            <a:spLocks noGrp="1"/>
          </p:cNvSpPr>
          <p:nvPr>
            <p:ph type="body" sz="quarter" idx="3"/>
          </p:nvPr>
        </p:nvSpPr>
        <p:spPr bwMode="auto">
          <a:xfrm>
            <a:off x="707067" y="4447102"/>
            <a:ext cx="5662943" cy="4213463"/>
          </a:xfrm>
          <a:prstGeom prst="rect">
            <a:avLst/>
          </a:prstGeom>
          <a:noFill/>
          <a:ln w="9525">
            <a:noFill/>
            <a:miter lim="800000"/>
            <a:headEnd/>
            <a:tailEnd/>
          </a:ln>
        </p:spPr>
        <p:txBody>
          <a:bodyPr vert="horz" wrap="square" lIns="94296" tIns="47148" rIns="94296" bIns="47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92601"/>
            <a:ext cx="3067161" cy="468874"/>
          </a:xfrm>
          <a:prstGeom prst="rect">
            <a:avLst/>
          </a:prstGeom>
          <a:noFill/>
          <a:ln w="9525">
            <a:noFill/>
            <a:miter lim="800000"/>
            <a:headEnd/>
            <a:tailEnd/>
          </a:ln>
        </p:spPr>
        <p:txBody>
          <a:bodyPr vert="horz" wrap="square" lIns="94296" tIns="47148" rIns="94296" bIns="47148" numCol="1" anchor="b" anchorCtr="0" compatLnSpc="1">
            <a:prstTxWarp prst="textNoShape">
              <a:avLst/>
            </a:prstTxWarp>
          </a:bodyPr>
          <a:lstStyle>
            <a:lvl1pPr defTabSz="943698">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008311" y="8892601"/>
            <a:ext cx="3067161" cy="468874"/>
          </a:xfrm>
          <a:prstGeom prst="rect">
            <a:avLst/>
          </a:prstGeom>
          <a:noFill/>
          <a:ln w="9525">
            <a:noFill/>
            <a:miter lim="800000"/>
            <a:headEnd/>
            <a:tailEnd/>
          </a:ln>
        </p:spPr>
        <p:txBody>
          <a:bodyPr vert="horz" wrap="square" lIns="94296" tIns="47148" rIns="94296" bIns="47148" numCol="1" anchor="b" anchorCtr="0" compatLnSpc="1">
            <a:prstTxWarp prst="textNoShape">
              <a:avLst/>
            </a:prstTxWarp>
          </a:bodyPr>
          <a:lstStyle>
            <a:lvl1pPr algn="r" defTabSz="943698">
              <a:defRPr sz="1200">
                <a:latin typeface="Calibri" pitchFamily="34" charset="0"/>
              </a:defRPr>
            </a:lvl1pPr>
          </a:lstStyle>
          <a:p>
            <a:pPr>
              <a:defRPr/>
            </a:pPr>
            <a:fld id="{CD1125FF-DE52-40B4-BC48-0D95CACAF6BD}" type="slidenum">
              <a:rPr lang="en-US"/>
              <a:pPr>
                <a:defRPr/>
              </a:pPr>
              <a:t>‹#›</a:t>
            </a:fld>
            <a:endParaRPr lang="en-US"/>
          </a:p>
        </p:txBody>
      </p:sp>
    </p:spTree>
    <p:extLst>
      <p:ext uri="{BB962C8B-B14F-4D97-AF65-F5344CB8AC3E}">
        <p14:creationId xmlns:p14="http://schemas.microsoft.com/office/powerpoint/2010/main" val="1281703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698">
              <a:defRPr>
                <a:solidFill>
                  <a:schemeClr val="tx1"/>
                </a:solidFill>
                <a:latin typeface="Arial" charset="0"/>
              </a:defRPr>
            </a:lvl1pPr>
            <a:lvl2pPr marL="752385" indent="-289379" defTabSz="943698">
              <a:defRPr>
                <a:solidFill>
                  <a:schemeClr val="tx1"/>
                </a:solidFill>
                <a:latin typeface="Arial" charset="0"/>
              </a:defRPr>
            </a:lvl2pPr>
            <a:lvl3pPr marL="1157516" indent="-231503" defTabSz="943698">
              <a:defRPr>
                <a:solidFill>
                  <a:schemeClr val="tx1"/>
                </a:solidFill>
                <a:latin typeface="Arial" charset="0"/>
              </a:defRPr>
            </a:lvl3pPr>
            <a:lvl4pPr marL="1620523" indent="-231503" defTabSz="943698">
              <a:defRPr>
                <a:solidFill>
                  <a:schemeClr val="tx1"/>
                </a:solidFill>
                <a:latin typeface="Arial" charset="0"/>
              </a:defRPr>
            </a:lvl4pPr>
            <a:lvl5pPr marL="2083529" indent="-231503" defTabSz="943698">
              <a:defRPr>
                <a:solidFill>
                  <a:schemeClr val="tx1"/>
                </a:solidFill>
                <a:latin typeface="Arial" charset="0"/>
              </a:defRPr>
            </a:lvl5pPr>
            <a:lvl6pPr marL="2546535" indent="-231503" defTabSz="943698" fontAlgn="base">
              <a:spcBef>
                <a:spcPct val="0"/>
              </a:spcBef>
              <a:spcAft>
                <a:spcPct val="0"/>
              </a:spcAft>
              <a:defRPr>
                <a:solidFill>
                  <a:schemeClr val="tx1"/>
                </a:solidFill>
                <a:latin typeface="Arial" charset="0"/>
              </a:defRPr>
            </a:lvl6pPr>
            <a:lvl7pPr marL="3009542" indent="-231503" defTabSz="943698" fontAlgn="base">
              <a:spcBef>
                <a:spcPct val="0"/>
              </a:spcBef>
              <a:spcAft>
                <a:spcPct val="0"/>
              </a:spcAft>
              <a:defRPr>
                <a:solidFill>
                  <a:schemeClr val="tx1"/>
                </a:solidFill>
                <a:latin typeface="Arial" charset="0"/>
              </a:defRPr>
            </a:lvl7pPr>
            <a:lvl8pPr marL="3472548" indent="-231503" defTabSz="943698" fontAlgn="base">
              <a:spcBef>
                <a:spcPct val="0"/>
              </a:spcBef>
              <a:spcAft>
                <a:spcPct val="0"/>
              </a:spcAft>
              <a:defRPr>
                <a:solidFill>
                  <a:schemeClr val="tx1"/>
                </a:solidFill>
                <a:latin typeface="Arial" charset="0"/>
              </a:defRPr>
            </a:lvl8pPr>
            <a:lvl9pPr marL="3935555" indent="-231503" defTabSz="943698" fontAlgn="base">
              <a:spcBef>
                <a:spcPct val="0"/>
              </a:spcBef>
              <a:spcAft>
                <a:spcPct val="0"/>
              </a:spcAft>
              <a:defRPr>
                <a:solidFill>
                  <a:schemeClr val="tx1"/>
                </a:solidFill>
                <a:latin typeface="Arial" charset="0"/>
              </a:defRPr>
            </a:lvl9pPr>
          </a:lstStyle>
          <a:p>
            <a:fld id="{35EB8792-FCF7-4F53-BE8C-C04773B7006C}" type="slidenum">
              <a:rPr lang="en-US" smtClean="0">
                <a:latin typeface="Calibri" pitchFamily="34" charset="0"/>
              </a:rPr>
              <a:pPr/>
              <a:t>3</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9"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265878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9"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162943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12"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349529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7" name="Rectangle 6"/>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9"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43470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4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9"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16106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10"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40000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p:cNvSpPr>
            <a:spLocks noGrp="1"/>
          </p:cNvSpPr>
          <p:nvPr>
            <p:ph type="ftr" sz="quarter" idx="10"/>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12" name="Slide Number Placeholder 4"/>
          <p:cNvSpPr>
            <a:spLocks noGrp="1"/>
          </p:cNvSpPr>
          <p:nvPr>
            <p:ph type="sldNum" sz="quarter" idx="11"/>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158156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8"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229561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7"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66979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10"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59888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10"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a:t>
            </a:fld>
            <a:endParaRPr lang="en-US" dirty="0"/>
          </a:p>
        </p:txBody>
      </p:sp>
    </p:spTree>
    <p:extLst>
      <p:ext uri="{BB962C8B-B14F-4D97-AF65-F5344CB8AC3E}">
        <p14:creationId xmlns:p14="http://schemas.microsoft.com/office/powerpoint/2010/main" val="306291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200"/>
            <a:ext cx="9144000" cy="1470025"/>
          </a:xfrm>
        </p:spPr>
        <p:txBody>
          <a:bodyPr/>
          <a:lstStyle/>
          <a:p>
            <a:r>
              <a:rPr lang="en-US" sz="4800" b="1" dirty="0" smtClean="0"/>
              <a:t>Emergency Operations Manual</a:t>
            </a:r>
            <a:endParaRPr lang="en-US" sz="4800" b="1" dirty="0"/>
          </a:p>
        </p:txBody>
      </p:sp>
      <p:sp>
        <p:nvSpPr>
          <p:cNvPr id="3" name="Subtitle 2"/>
          <p:cNvSpPr>
            <a:spLocks noGrp="1"/>
          </p:cNvSpPr>
          <p:nvPr>
            <p:ph type="subTitle" idx="1"/>
          </p:nvPr>
        </p:nvSpPr>
        <p:spPr>
          <a:xfrm>
            <a:off x="1371600" y="4498975"/>
            <a:ext cx="6400800" cy="1752600"/>
          </a:xfrm>
        </p:spPr>
        <p:txBody>
          <a:bodyPr/>
          <a:lstStyle/>
          <a:p>
            <a:r>
              <a:rPr lang="en-US" dirty="0" smtClean="0"/>
              <a:t>2013</a:t>
            </a:r>
            <a:endParaRPr lang="en-US" dirty="0"/>
          </a:p>
        </p:txBody>
      </p:sp>
      <p:pic>
        <p:nvPicPr>
          <p:cNvPr id="4" name="Picture 2" descr="C:\Users\Linda\Pictures\BPC_Logo_SM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0" y="304799"/>
            <a:ext cx="3371850" cy="137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128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Emergency Exit Rules &amp; Safety</a:t>
            </a:r>
          </a:p>
        </p:txBody>
      </p:sp>
      <p:sp>
        <p:nvSpPr>
          <p:cNvPr id="2" name="Content Placeholder 1"/>
          <p:cNvSpPr>
            <a:spLocks noGrp="1"/>
          </p:cNvSpPr>
          <p:nvPr>
            <p:ph idx="1"/>
          </p:nvPr>
        </p:nvSpPr>
        <p:spPr/>
        <p:txBody>
          <a:bodyPr/>
          <a:lstStyle/>
          <a:p>
            <a:pPr algn="just"/>
            <a:r>
              <a:rPr lang="en-US" sz="1800" dirty="0">
                <a:latin typeface="Calibri" pitchFamily="34" charset="0"/>
              </a:rPr>
              <a:t>Emergency </a:t>
            </a:r>
            <a:r>
              <a:rPr lang="en-US" sz="1800" dirty="0" smtClean="0">
                <a:latin typeface="Calibri" pitchFamily="34" charset="0"/>
              </a:rPr>
              <a:t>exits </a:t>
            </a:r>
            <a:r>
              <a:rPr lang="en-US" sz="1800" dirty="0">
                <a:latin typeface="Calibri" pitchFamily="34" charset="0"/>
              </a:rPr>
              <a:t>must be fully open during all operating hours with </a:t>
            </a:r>
            <a:r>
              <a:rPr lang="en-US" sz="1800" dirty="0" smtClean="0">
                <a:latin typeface="Calibri" pitchFamily="34" charset="0"/>
              </a:rPr>
              <a:t>security staff at </a:t>
            </a:r>
            <a:r>
              <a:rPr lang="en-US" sz="1800" dirty="0">
                <a:latin typeface="Calibri" pitchFamily="34" charset="0"/>
              </a:rPr>
              <a:t>each exit.</a:t>
            </a:r>
          </a:p>
          <a:p>
            <a:pPr algn="just"/>
            <a:r>
              <a:rPr lang="en-US" sz="1800" dirty="0">
                <a:latin typeface="Calibri" pitchFamily="34" charset="0"/>
              </a:rPr>
              <a:t>Emergency exits must have:</a:t>
            </a:r>
          </a:p>
          <a:p>
            <a:pPr lvl="1" algn="just">
              <a:buFont typeface="Arial" charset="0"/>
              <a:buChar char="•"/>
            </a:pPr>
            <a:r>
              <a:rPr lang="en-US" sz="1800" dirty="0">
                <a:latin typeface="Calibri" pitchFamily="34" charset="0"/>
              </a:rPr>
              <a:t>Two </a:t>
            </a:r>
            <a:r>
              <a:rPr lang="en-US" sz="1800" dirty="0" smtClean="0">
                <a:latin typeface="Calibri" pitchFamily="34" charset="0"/>
              </a:rPr>
              <a:t>weather </a:t>
            </a:r>
            <a:r>
              <a:rPr lang="en-US" sz="1800" dirty="0">
                <a:latin typeface="Calibri" pitchFamily="34" charset="0"/>
              </a:rPr>
              <a:t>resistant signs with red lettering visible from 75’ </a:t>
            </a:r>
            <a:r>
              <a:rPr lang="en-US" sz="1800" dirty="0" smtClean="0">
                <a:latin typeface="Calibri" pitchFamily="34" charset="0"/>
              </a:rPr>
              <a:t>away, with </a:t>
            </a:r>
            <a:r>
              <a:rPr lang="en-US" sz="1800" dirty="0">
                <a:latin typeface="Calibri" pitchFamily="34" charset="0"/>
              </a:rPr>
              <a:t>the word “EXIT</a:t>
            </a:r>
            <a:r>
              <a:rPr lang="en-US" sz="1800" dirty="0" smtClean="0">
                <a:latin typeface="Calibri" pitchFamily="34" charset="0"/>
              </a:rPr>
              <a:t>” clearly marked</a:t>
            </a:r>
            <a:endParaRPr lang="en-US" sz="1800" dirty="0">
              <a:latin typeface="Calibri" pitchFamily="34" charset="0"/>
            </a:endParaRPr>
          </a:p>
          <a:p>
            <a:pPr algn="just"/>
            <a:r>
              <a:rPr lang="en-US" sz="1800" dirty="0">
                <a:latin typeface="Calibri" pitchFamily="34" charset="0"/>
              </a:rPr>
              <a:t>Refer to individual site maps for each event location – on the following pages </a:t>
            </a:r>
          </a:p>
          <a:p>
            <a:pPr lvl="1" algn="just">
              <a:buFont typeface="Arial" charset="0"/>
              <a:buChar char="•"/>
            </a:pPr>
            <a:r>
              <a:rPr lang="en-US" sz="1800" dirty="0">
                <a:latin typeface="Calibri" pitchFamily="34" charset="0"/>
              </a:rPr>
              <a:t>Boston Pride </a:t>
            </a:r>
            <a:r>
              <a:rPr lang="en-US" sz="1800" dirty="0" smtClean="0">
                <a:latin typeface="Calibri" pitchFamily="34" charset="0"/>
              </a:rPr>
              <a:t>Parade………………………………………………. 11</a:t>
            </a:r>
            <a:endParaRPr lang="en-US" sz="1800" dirty="0">
              <a:latin typeface="Calibri" pitchFamily="34" charset="0"/>
            </a:endParaRPr>
          </a:p>
          <a:p>
            <a:pPr lvl="1" algn="just">
              <a:buFont typeface="Arial" charset="0"/>
              <a:buChar char="•"/>
            </a:pPr>
            <a:r>
              <a:rPr lang="en-US" sz="1800" dirty="0" smtClean="0">
                <a:latin typeface="Calibri" pitchFamily="34" charset="0"/>
              </a:rPr>
              <a:t>Boston </a:t>
            </a:r>
            <a:r>
              <a:rPr lang="en-US" sz="1800" dirty="0">
                <a:latin typeface="Calibri" pitchFamily="34" charset="0"/>
              </a:rPr>
              <a:t>Pride Festival </a:t>
            </a:r>
            <a:r>
              <a:rPr lang="en-US" sz="1800" dirty="0" smtClean="0">
                <a:latin typeface="Calibri" pitchFamily="34" charset="0"/>
              </a:rPr>
              <a:t>…………………………………………….. 12</a:t>
            </a:r>
            <a:endParaRPr lang="en-US" sz="1800" dirty="0">
              <a:latin typeface="Calibri" pitchFamily="34" charset="0"/>
            </a:endParaRPr>
          </a:p>
          <a:p>
            <a:pPr lvl="1" algn="just">
              <a:buFont typeface="Arial" charset="0"/>
              <a:buChar char="•"/>
            </a:pPr>
            <a:r>
              <a:rPr lang="en-US" sz="1800" dirty="0" smtClean="0">
                <a:latin typeface="Calibri" pitchFamily="34" charset="0"/>
              </a:rPr>
              <a:t>Boston Pride </a:t>
            </a:r>
            <a:r>
              <a:rPr lang="en-US" sz="1800" dirty="0">
                <a:latin typeface="Calibri" pitchFamily="34" charset="0"/>
              </a:rPr>
              <a:t>Block Party – JP </a:t>
            </a:r>
            <a:r>
              <a:rPr lang="en-US" sz="1800" dirty="0" smtClean="0">
                <a:latin typeface="Calibri" pitchFamily="34" charset="0"/>
              </a:rPr>
              <a:t>Edition…………………….. 13</a:t>
            </a:r>
            <a:endParaRPr lang="en-US" sz="1800" dirty="0">
              <a:latin typeface="Calibri" pitchFamily="34" charset="0"/>
            </a:endParaRPr>
          </a:p>
          <a:p>
            <a:pPr lvl="1" algn="just">
              <a:buFont typeface="Arial" charset="0"/>
              <a:buChar char="•"/>
            </a:pPr>
            <a:r>
              <a:rPr lang="en-US" sz="1800" dirty="0" smtClean="0">
                <a:latin typeface="Calibri" pitchFamily="34" charset="0"/>
              </a:rPr>
              <a:t>Boston Pride </a:t>
            </a:r>
            <a:r>
              <a:rPr lang="en-US" sz="1800" dirty="0">
                <a:latin typeface="Calibri" pitchFamily="34" charset="0"/>
              </a:rPr>
              <a:t>Block Party – Back Bay </a:t>
            </a:r>
            <a:r>
              <a:rPr lang="en-US" sz="1800" dirty="0" smtClean="0">
                <a:latin typeface="Calibri" pitchFamily="34" charset="0"/>
              </a:rPr>
              <a:t>Edition………….. 14</a:t>
            </a:r>
            <a:endParaRPr lang="en-US" sz="1800" dirty="0">
              <a:latin typeface="Calibri" pitchFamily="34" charset="0"/>
            </a:endParaRPr>
          </a:p>
          <a:p>
            <a:pPr algn="just"/>
            <a:endParaRPr lang="en-US" sz="1800" dirty="0"/>
          </a:p>
        </p:txBody>
      </p:sp>
      <p:sp>
        <p:nvSpPr>
          <p:cNvPr id="7"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8"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10</a:t>
            </a:fld>
            <a:endParaRPr lang="en-US"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1"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7"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11</a:t>
            </a:fld>
            <a:endParaRPr lang="en-US" dirty="0"/>
          </a:p>
        </p:txBody>
      </p:sp>
      <p:sp>
        <p:nvSpPr>
          <p:cNvPr id="5"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0"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11</a:t>
            </a:fld>
            <a:endParaRPr lang="en-US" dirty="0"/>
          </a:p>
        </p:txBody>
      </p:sp>
      <p:sp>
        <p:nvSpPr>
          <p:cNvPr id="11" name="Title 1"/>
          <p:cNvSpPr txBox="1">
            <a:spLocks/>
          </p:cNvSpPr>
          <p:nvPr/>
        </p:nvSpPr>
        <p:spPr bwMode="auto">
          <a:xfrm>
            <a:off x="457200"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t>Site Map – Boston Pride Parade (staging area)</a:t>
            </a:r>
            <a:endParaRPr lang="en-US" dirty="0"/>
          </a:p>
        </p:txBody>
      </p:sp>
      <p:pic>
        <p:nvPicPr>
          <p:cNvPr id="358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298575"/>
            <a:ext cx="8199437"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84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sbruni\Desktop\BP13 map-festiva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0624"/>
            <a:ext cx="9144000" cy="5916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685800"/>
          </a:xfrm>
        </p:spPr>
        <p:txBody>
          <a:bodyPr/>
          <a:lstStyle/>
          <a:p>
            <a:r>
              <a:rPr lang="en-US" sz="2800" dirty="0" smtClean="0"/>
              <a:t>Site Map – Boston Pride Festival</a:t>
            </a:r>
            <a:endParaRPr lang="en-US" dirty="0"/>
          </a:p>
        </p:txBody>
      </p:sp>
      <p:sp>
        <p:nvSpPr>
          <p:cNvPr id="9"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10"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12</a:t>
            </a:fld>
            <a:endParaRPr lang="en-US" dirty="0"/>
          </a:p>
        </p:txBody>
      </p:sp>
      <p:sp>
        <p:nvSpPr>
          <p:cNvPr id="8" name="Rectangle 7"/>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3"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12</a:t>
            </a:fld>
            <a:endParaRPr lang="en-US" dirty="0"/>
          </a:p>
        </p:txBody>
      </p:sp>
    </p:spTree>
    <p:extLst>
      <p:ext uri="{BB962C8B-B14F-4D97-AF65-F5344CB8AC3E}">
        <p14:creationId xmlns:p14="http://schemas.microsoft.com/office/powerpoint/2010/main" val="3049860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bruni\Desktop\BP13_BPJPE_street_map_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60624"/>
            <a:ext cx="9144001" cy="591637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7"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13</a:t>
            </a:fld>
            <a:endParaRPr lang="en-US" dirty="0"/>
          </a:p>
        </p:txBody>
      </p:sp>
      <p:sp>
        <p:nvSpPr>
          <p:cNvPr id="5"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0"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13</a:t>
            </a:fld>
            <a:endParaRPr lang="en-US" dirty="0"/>
          </a:p>
        </p:txBody>
      </p:sp>
      <p:sp>
        <p:nvSpPr>
          <p:cNvPr id="11" name="Title 1"/>
          <p:cNvSpPr txBox="1">
            <a:spLocks/>
          </p:cNvSpPr>
          <p:nvPr/>
        </p:nvSpPr>
        <p:spPr bwMode="auto">
          <a:xfrm>
            <a:off x="457200"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t>Site Map – Boston Pride Block Party: </a:t>
            </a:r>
            <a:r>
              <a:rPr lang="en-US" sz="2800" dirty="0" smtClean="0"/>
              <a:t>JP </a:t>
            </a:r>
            <a:r>
              <a:rPr lang="en-US" sz="2800" dirty="0"/>
              <a:t>Edition</a:t>
            </a:r>
            <a:endParaRPr lang="en-US" dirty="0"/>
          </a:p>
        </p:txBody>
      </p:sp>
    </p:spTree>
    <p:extLst>
      <p:ext uri="{BB962C8B-B14F-4D97-AF65-F5344CB8AC3E}">
        <p14:creationId xmlns:p14="http://schemas.microsoft.com/office/powerpoint/2010/main" val="3049860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bruni\Desktop\BP13_BPBBE_street_map_v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0625"/>
            <a:ext cx="9144000" cy="591637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7"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14</a:t>
            </a:fld>
            <a:endParaRPr lang="en-US" dirty="0"/>
          </a:p>
        </p:txBody>
      </p:sp>
      <p:sp>
        <p:nvSpPr>
          <p:cNvPr id="5"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0"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14</a:t>
            </a:fld>
            <a:endParaRPr lang="en-US" dirty="0"/>
          </a:p>
        </p:txBody>
      </p:sp>
      <p:sp>
        <p:nvSpPr>
          <p:cNvPr id="12" name="Title 1"/>
          <p:cNvSpPr txBox="1">
            <a:spLocks/>
          </p:cNvSpPr>
          <p:nvPr/>
        </p:nvSpPr>
        <p:spPr bwMode="auto">
          <a:xfrm>
            <a:off x="457200"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t>Site Map – Boston Pride Block Party: Back Bay Edition</a:t>
            </a:r>
            <a:endParaRPr lang="en-US" dirty="0"/>
          </a:p>
        </p:txBody>
      </p:sp>
    </p:spTree>
    <p:extLst>
      <p:ext uri="{BB962C8B-B14F-4D97-AF65-F5344CB8AC3E}">
        <p14:creationId xmlns:p14="http://schemas.microsoft.com/office/powerpoint/2010/main" val="3049860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l" eaLnBrk="1" hangingPunct="1"/>
            <a:r>
              <a:rPr lang="en-US" sz="3200" dirty="0" smtClean="0"/>
              <a:t>Crowd Manager</a:t>
            </a:r>
            <a:br>
              <a:rPr lang="en-US" sz="3200" dirty="0" smtClean="0"/>
            </a:br>
            <a:r>
              <a:rPr lang="en-US" sz="3200" dirty="0" smtClean="0"/>
              <a:t>Safety Checklist</a:t>
            </a:r>
          </a:p>
        </p:txBody>
      </p:sp>
      <p:sp>
        <p:nvSpPr>
          <p:cNvPr id="9" name="Content Placeholder 8"/>
          <p:cNvSpPr>
            <a:spLocks noGrp="1"/>
          </p:cNvSpPr>
          <p:nvPr>
            <p:ph idx="1"/>
          </p:nvPr>
        </p:nvSpPr>
        <p:spPr/>
        <p:txBody>
          <a:bodyPr/>
          <a:lstStyle/>
          <a:p>
            <a:r>
              <a:rPr lang="en-US" sz="1600" dirty="0" smtClean="0"/>
              <a:t>This form will be filled out prior</a:t>
            </a:r>
            <a:br>
              <a:rPr lang="en-US" sz="1600" dirty="0" smtClean="0"/>
            </a:br>
            <a:r>
              <a:rPr lang="en-US" sz="1600" dirty="0" smtClean="0"/>
              <a:t>to all events.</a:t>
            </a:r>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15</a:t>
            </a:fld>
            <a:endParaRPr lang="en-US" dirty="0"/>
          </a:p>
        </p:txBody>
      </p:sp>
      <p:pic>
        <p:nvPicPr>
          <p:cNvPr id="9218" name="Picture 2" descr="C:\Users\sbruni\Desktop\fire-and-bldg-checkli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76200"/>
            <a:ext cx="4812362" cy="622776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3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6" name="Title 1"/>
          <p:cNvSpPr>
            <a:spLocks noGrp="1"/>
          </p:cNvSpPr>
          <p:nvPr>
            <p:ph type="title"/>
          </p:nvPr>
        </p:nvSpPr>
        <p:spPr/>
        <p:txBody>
          <a:bodyPr/>
          <a:lstStyle/>
          <a:p>
            <a:pPr algn="l" eaLnBrk="1" hangingPunct="1"/>
            <a:r>
              <a:rPr lang="en-US" dirty="0" smtClean="0"/>
              <a:t>Incident</a:t>
            </a:r>
            <a:br>
              <a:rPr lang="en-US" dirty="0" smtClean="0"/>
            </a:br>
            <a:r>
              <a:rPr lang="en-US" dirty="0" smtClean="0"/>
              <a:t>Report</a:t>
            </a:r>
          </a:p>
        </p:txBody>
      </p:sp>
      <p:sp>
        <p:nvSpPr>
          <p:cNvPr id="2" name="Content Placeholder 1"/>
          <p:cNvSpPr>
            <a:spLocks noGrp="1"/>
          </p:cNvSpPr>
          <p:nvPr>
            <p:ph idx="1"/>
          </p:nvPr>
        </p:nvSpPr>
        <p:spPr/>
        <p:txBody>
          <a:bodyPr/>
          <a:lstStyle/>
          <a:p>
            <a:r>
              <a:rPr lang="en-US" sz="1600" dirty="0" smtClean="0"/>
              <a:t>This form will be available at all events.</a:t>
            </a:r>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16</a:t>
            </a:fld>
            <a:endParaRPr lang="en-US" dirty="0"/>
          </a:p>
        </p:txBody>
      </p:sp>
      <p:pic>
        <p:nvPicPr>
          <p:cNvPr id="4191" name="Picture 95" descr="C:\Users\sbruni\Desktop\BP13_incident_report_for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134"/>
          <a:stretch/>
        </p:blipFill>
        <p:spPr bwMode="auto">
          <a:xfrm>
            <a:off x="4923722" y="152400"/>
            <a:ext cx="4144078" cy="624963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First Aid - Medical</a:t>
            </a:r>
          </a:p>
        </p:txBody>
      </p:sp>
      <p:sp>
        <p:nvSpPr>
          <p:cNvPr id="3" name="Content Placeholder 2"/>
          <p:cNvSpPr>
            <a:spLocks noGrp="1"/>
          </p:cNvSpPr>
          <p:nvPr>
            <p:ph idx="1"/>
          </p:nvPr>
        </p:nvSpPr>
        <p:spPr/>
        <p:txBody>
          <a:bodyPr rtlCol="0">
            <a:normAutofit/>
          </a:bodyPr>
          <a:lstStyle/>
          <a:p>
            <a:pPr algn="just" eaLnBrk="1" fontAlgn="auto" hangingPunct="1">
              <a:spcAft>
                <a:spcPts val="0"/>
              </a:spcAft>
              <a:buFont typeface="Arial" pitchFamily="34" charset="0"/>
              <a:buChar char="•"/>
              <a:defRPr/>
            </a:pPr>
            <a:r>
              <a:rPr lang="en-US" sz="1600" dirty="0" smtClean="0"/>
              <a:t>Any person requiring basic first aid support, who can proceed under their own power without assistance, should be escorted to the EMS / First Aid tent. Any medical incident requiring a greater level of medical assistance must be referred to Boston EMS immediately with details of the nature of the injury and the location. The person reporting the incident should stay on the scene until the EMT arrives.</a:t>
            </a:r>
          </a:p>
          <a:p>
            <a:pPr algn="just" eaLnBrk="1" fontAlgn="auto" hangingPunct="1">
              <a:spcAft>
                <a:spcPts val="0"/>
              </a:spcAft>
              <a:buFont typeface="Arial" pitchFamily="34" charset="0"/>
              <a:buChar char="•"/>
              <a:defRPr/>
            </a:pPr>
            <a:endParaRPr lang="en-US" sz="1600" dirty="0" smtClean="0"/>
          </a:p>
          <a:p>
            <a:pPr marL="0" indent="0" algn="ctr" eaLnBrk="1" fontAlgn="auto" hangingPunct="1">
              <a:spcAft>
                <a:spcPts val="0"/>
              </a:spcAft>
              <a:buNone/>
              <a:defRPr/>
            </a:pPr>
            <a:r>
              <a:rPr lang="en-US" sz="1600" b="1" dirty="0" smtClean="0">
                <a:solidFill>
                  <a:srgbClr val="FF0000"/>
                </a:solidFill>
              </a:rPr>
              <a:t>KNOWING THE EXACT LOCATION OF THE MEDICAL EMERGENCY IS CRITICAL</a:t>
            </a:r>
          </a:p>
          <a:p>
            <a:pPr marL="0" indent="0" algn="just" eaLnBrk="1" fontAlgn="auto" hangingPunct="1">
              <a:spcAft>
                <a:spcPts val="0"/>
              </a:spcAft>
              <a:buFont typeface="Arial" pitchFamily="34" charset="0"/>
              <a:buNone/>
              <a:defRPr/>
            </a:pPr>
            <a:r>
              <a:rPr lang="en-US" sz="1600" dirty="0" smtClean="0"/>
              <a:t> </a:t>
            </a:r>
          </a:p>
          <a:p>
            <a:pPr algn="just" eaLnBrk="1" fontAlgn="auto" hangingPunct="1">
              <a:spcAft>
                <a:spcPts val="0"/>
              </a:spcAft>
              <a:buFont typeface="Arial" pitchFamily="34" charset="0"/>
              <a:buChar char="•"/>
              <a:defRPr/>
            </a:pPr>
            <a:r>
              <a:rPr lang="en-US" sz="1600" dirty="0" smtClean="0"/>
              <a:t>It will be the responsibility of the EMT to determine the necessity of sending the injured person to the hospital </a:t>
            </a:r>
            <a:r>
              <a:rPr lang="en-US" sz="1600" i="1" dirty="0" smtClean="0"/>
              <a:t>via</a:t>
            </a:r>
            <a:r>
              <a:rPr lang="en-US" sz="1600" dirty="0" smtClean="0"/>
              <a:t> ambulance. For all transports, EMTs will need to contact the Boston Pride event chair or board supervisory, and give them the name and phone number of each person being transported.</a:t>
            </a:r>
          </a:p>
          <a:p>
            <a:pPr marL="0" indent="0" algn="just" eaLnBrk="1" fontAlgn="auto" hangingPunct="1">
              <a:spcAft>
                <a:spcPts val="0"/>
              </a:spcAft>
              <a:buFont typeface="Arial" pitchFamily="34" charset="0"/>
              <a:buNone/>
              <a:defRPr/>
            </a:pPr>
            <a:r>
              <a:rPr lang="en-US" sz="1600" dirty="0" smtClean="0"/>
              <a:t>	 </a:t>
            </a:r>
          </a:p>
          <a:p>
            <a:pPr marL="0" indent="0" algn="just" eaLnBrk="1" fontAlgn="auto" hangingPunct="1">
              <a:spcAft>
                <a:spcPts val="0"/>
              </a:spcAft>
              <a:buFont typeface="Arial" pitchFamily="34" charset="0"/>
              <a:buNone/>
              <a:defRPr/>
            </a:pPr>
            <a:r>
              <a:rPr lang="en-US" sz="1600" dirty="0" smtClean="0"/>
              <a:t> </a:t>
            </a:r>
          </a:p>
          <a:p>
            <a:pPr algn="just" eaLnBrk="1" fontAlgn="auto" hangingPunct="1">
              <a:spcAft>
                <a:spcPts val="0"/>
              </a:spcAft>
              <a:buFont typeface="Arial" pitchFamily="34" charset="0"/>
              <a:buChar char="•"/>
              <a:defRPr/>
            </a:pPr>
            <a:endParaRPr lang="en-US" sz="1600" dirty="0"/>
          </a:p>
        </p:txBody>
      </p:sp>
      <p:sp>
        <p:nvSpPr>
          <p:cNvPr id="7"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smtClean="0"/>
              <a:t>Boston Pride Emergency Operations Manual</a:t>
            </a:r>
            <a:endParaRPr lang="en-US" dirty="0"/>
          </a:p>
        </p:txBody>
      </p:sp>
      <p:sp>
        <p:nvSpPr>
          <p:cNvPr id="8"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17</a:t>
            </a:fld>
            <a:endParaRPr lang="en-US"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5"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 safety</a:t>
            </a:r>
            <a:endParaRPr lang="en-US" dirty="0"/>
          </a:p>
        </p:txBody>
      </p:sp>
      <p:sp>
        <p:nvSpPr>
          <p:cNvPr id="5" name="Text Placeholder 4"/>
          <p:cNvSpPr>
            <a:spLocks noGrp="1"/>
          </p:cNvSpPr>
          <p:nvPr>
            <p:ph type="body" idx="1"/>
          </p:nvPr>
        </p:nvSpPr>
        <p:spPr/>
        <p:txBody>
          <a:bodyPr/>
          <a:lstStyle/>
          <a:p>
            <a:r>
              <a:rPr lang="en-US" dirty="0" smtClean="0"/>
              <a:t>Section 2</a:t>
            </a:r>
            <a:endParaRPr lang="en-US" dirty="0"/>
          </a:p>
        </p:txBody>
      </p:sp>
      <p:sp>
        <p:nvSpPr>
          <p:cNvPr id="6"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7"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18</a:t>
            </a:fld>
            <a:endParaRPr lang="en-US" dirty="0"/>
          </a:p>
        </p:txBody>
      </p:sp>
    </p:spTree>
    <p:extLst>
      <p:ext uri="{BB962C8B-B14F-4D97-AF65-F5344CB8AC3E}">
        <p14:creationId xmlns:p14="http://schemas.microsoft.com/office/powerpoint/2010/main" val="3793287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Weather Rules &amp; Safety Plans</a:t>
            </a:r>
          </a:p>
        </p:txBody>
      </p:sp>
      <p:sp>
        <p:nvSpPr>
          <p:cNvPr id="2" name="Content Placeholder 1"/>
          <p:cNvSpPr>
            <a:spLocks noGrp="1"/>
          </p:cNvSpPr>
          <p:nvPr>
            <p:ph idx="1"/>
          </p:nvPr>
        </p:nvSpPr>
        <p:spPr/>
        <p:txBody>
          <a:bodyPr/>
          <a:lstStyle/>
          <a:p>
            <a:pPr algn="just" fontAlgn="auto">
              <a:spcBef>
                <a:spcPts val="0"/>
              </a:spcBef>
              <a:spcAft>
                <a:spcPts val="0"/>
              </a:spcAft>
              <a:defRPr/>
            </a:pPr>
            <a:r>
              <a:rPr lang="en-US" sz="1600" dirty="0"/>
              <a:t>Boston Pride Events occur Rain or Shine</a:t>
            </a:r>
          </a:p>
          <a:p>
            <a:pPr algn="just" fontAlgn="auto">
              <a:spcBef>
                <a:spcPts val="0"/>
              </a:spcBef>
              <a:spcAft>
                <a:spcPts val="0"/>
              </a:spcAft>
              <a:defRPr/>
            </a:pPr>
            <a:endParaRPr lang="en-US" sz="1600" dirty="0"/>
          </a:p>
          <a:p>
            <a:pPr algn="just" fontAlgn="auto">
              <a:spcBef>
                <a:spcPts val="0"/>
              </a:spcBef>
              <a:spcAft>
                <a:spcPts val="0"/>
              </a:spcAft>
              <a:defRPr/>
            </a:pPr>
            <a:r>
              <a:rPr lang="en-US" sz="1600" dirty="0"/>
              <a:t>Boston Pride works closely with City of Boston Officials to monitor weather events as necessary. </a:t>
            </a:r>
          </a:p>
          <a:p>
            <a:pPr algn="just" fontAlgn="auto">
              <a:spcBef>
                <a:spcPts val="0"/>
              </a:spcBef>
              <a:spcAft>
                <a:spcPts val="0"/>
              </a:spcAft>
              <a:defRPr/>
            </a:pPr>
            <a:endParaRPr lang="en-US" sz="1600" dirty="0"/>
          </a:p>
          <a:p>
            <a:pPr algn="just" fontAlgn="auto">
              <a:spcBef>
                <a:spcPts val="0"/>
              </a:spcBef>
              <a:spcAft>
                <a:spcPts val="0"/>
              </a:spcAft>
              <a:defRPr/>
            </a:pPr>
            <a:r>
              <a:rPr lang="en-US" sz="1600" dirty="0"/>
              <a:t>If a </a:t>
            </a:r>
            <a:r>
              <a:rPr lang="en-US" sz="1600" dirty="0" smtClean="0"/>
              <a:t>weather-related threat </a:t>
            </a:r>
            <a:r>
              <a:rPr lang="en-US" sz="1600" dirty="0"/>
              <a:t>is imminent, notification of event cancellation will be announced via standard broadcast media (radio, </a:t>
            </a:r>
            <a:r>
              <a:rPr lang="en-US" sz="1600" dirty="0" smtClean="0"/>
              <a:t>internet, email). </a:t>
            </a:r>
            <a:endParaRPr lang="en-US" sz="1600" dirty="0"/>
          </a:p>
          <a:p>
            <a:pPr algn="just" fontAlgn="auto">
              <a:spcBef>
                <a:spcPts val="0"/>
              </a:spcBef>
              <a:spcAft>
                <a:spcPts val="0"/>
              </a:spcAft>
              <a:defRPr/>
            </a:pPr>
            <a:endParaRPr lang="en-US" sz="1600" dirty="0"/>
          </a:p>
          <a:p>
            <a:pPr algn="just" fontAlgn="auto">
              <a:spcBef>
                <a:spcPts val="0"/>
              </a:spcBef>
              <a:spcAft>
                <a:spcPts val="0"/>
              </a:spcAft>
              <a:defRPr/>
            </a:pPr>
            <a:r>
              <a:rPr lang="en-US" sz="1600" dirty="0"/>
              <a:t>During an event, if a hazardous weather condition develops, the </a:t>
            </a:r>
            <a:r>
              <a:rPr lang="en-US" sz="1600" dirty="0" smtClean="0"/>
              <a:t>event chair will </a:t>
            </a:r>
            <a:r>
              <a:rPr lang="en-US" sz="1600" dirty="0"/>
              <a:t>help facilitate the disruption, evacuation, or termination of the event. </a:t>
            </a:r>
          </a:p>
          <a:p>
            <a:pPr algn="just" fontAlgn="auto">
              <a:spcBef>
                <a:spcPts val="0"/>
              </a:spcBef>
              <a:spcAft>
                <a:spcPts val="0"/>
              </a:spcAft>
              <a:defRPr/>
            </a:pPr>
            <a:endParaRPr lang="en-US" sz="1600" dirty="0"/>
          </a:p>
          <a:p>
            <a:pPr algn="just" fontAlgn="auto">
              <a:spcBef>
                <a:spcPts val="0"/>
              </a:spcBef>
              <a:spcAft>
                <a:spcPts val="0"/>
              </a:spcAft>
              <a:defRPr/>
            </a:pPr>
            <a:endParaRPr lang="en-US" sz="1600" dirty="0"/>
          </a:p>
          <a:p>
            <a:pPr algn="just"/>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831850" y="2147887"/>
            <a:ext cx="7473950" cy="2119313"/>
          </a:xfrm>
        </p:spPr>
        <p:txBody>
          <a:bodyPr/>
          <a:lstStyle/>
          <a:p>
            <a:pPr eaLnBrk="1" hangingPunct="1"/>
            <a:r>
              <a:rPr lang="en-US" sz="3200" b="1" dirty="0"/>
              <a:t>Emergency </a:t>
            </a:r>
            <a:r>
              <a:rPr lang="en-US" sz="3200" b="1" dirty="0" smtClean="0"/>
              <a:t>Procedures,</a:t>
            </a:r>
            <a:br>
              <a:rPr lang="en-US" sz="3200" b="1" dirty="0" smtClean="0"/>
            </a:br>
            <a:r>
              <a:rPr lang="en-US" sz="3200" b="1" dirty="0" smtClean="0"/>
              <a:t>Life Safety, and Security Plan</a:t>
            </a:r>
            <a:r>
              <a:rPr lang="en-US" dirty="0" smtClean="0"/>
              <a:t/>
            </a:r>
            <a:br>
              <a:rPr lang="en-US" dirty="0" smtClean="0"/>
            </a:br>
            <a:endParaRPr lang="en-US" dirty="0" smtClean="0"/>
          </a:p>
        </p:txBody>
      </p:sp>
      <p:sp>
        <p:nvSpPr>
          <p:cNvPr id="3" name="Subtitle 2"/>
          <p:cNvSpPr>
            <a:spLocks noGrp="1"/>
          </p:cNvSpPr>
          <p:nvPr>
            <p:ph type="subTitle" idx="1"/>
          </p:nvPr>
        </p:nvSpPr>
        <p:spPr>
          <a:xfrm>
            <a:off x="1336040" y="3886200"/>
            <a:ext cx="6477000" cy="2590800"/>
          </a:xfrm>
        </p:spPr>
        <p:txBody>
          <a:bodyPr rtlCol="0">
            <a:noAutofit/>
          </a:bodyPr>
          <a:lstStyle/>
          <a:p>
            <a:pPr eaLnBrk="1" fontAlgn="auto" hangingPunct="1">
              <a:spcAft>
                <a:spcPts val="0"/>
              </a:spcAft>
              <a:buFont typeface="Arial" pitchFamily="34" charset="0"/>
              <a:buNone/>
              <a:defRPr/>
            </a:pPr>
            <a:r>
              <a:rPr lang="en-US" sz="2000" b="1" dirty="0" smtClean="0">
                <a:latin typeface="Arial" pitchFamily="34" charset="0"/>
                <a:cs typeface="Arial" pitchFamily="34" charset="0"/>
              </a:rPr>
              <a:t>Parade</a:t>
            </a:r>
            <a:r>
              <a:rPr lang="en-US" sz="1800" b="1" dirty="0" smtClean="0">
                <a:latin typeface="Arial" pitchFamily="34" charset="0"/>
                <a:cs typeface="Arial" pitchFamily="34" charset="0"/>
              </a:rPr>
              <a:t> </a:t>
            </a:r>
          </a:p>
          <a:p>
            <a:pPr eaLnBrk="1" fontAlgn="auto" hangingPunct="1">
              <a:spcAft>
                <a:spcPts val="0"/>
              </a:spcAft>
              <a:buFont typeface="Arial" pitchFamily="34" charset="0"/>
              <a:buNone/>
              <a:defRPr/>
            </a:pPr>
            <a:r>
              <a:rPr lang="en-US" sz="2000" b="1" dirty="0" smtClean="0">
                <a:latin typeface="Arial" pitchFamily="34" charset="0"/>
                <a:cs typeface="Arial" pitchFamily="34" charset="0"/>
              </a:rPr>
              <a:t>Festival </a:t>
            </a:r>
          </a:p>
          <a:p>
            <a:pPr eaLnBrk="1" fontAlgn="auto" hangingPunct="1">
              <a:spcAft>
                <a:spcPts val="0"/>
              </a:spcAft>
              <a:buFont typeface="Arial" pitchFamily="34" charset="0"/>
              <a:buNone/>
              <a:defRPr/>
            </a:pPr>
            <a:r>
              <a:rPr lang="en-US" sz="1800" b="1" dirty="0" smtClean="0">
                <a:latin typeface="Arial" pitchFamily="34" charset="0"/>
                <a:cs typeface="Arial" pitchFamily="34" charset="0"/>
              </a:rPr>
              <a:t>Block Parties</a:t>
            </a:r>
          </a:p>
          <a:p>
            <a:pPr eaLnBrk="1" fontAlgn="auto" hangingPunct="1">
              <a:spcAft>
                <a:spcPts val="0"/>
              </a:spcAft>
              <a:buFont typeface="Arial" pitchFamily="34" charset="0"/>
              <a:buNone/>
              <a:defRPr/>
            </a:pPr>
            <a:r>
              <a:rPr lang="en-US" sz="1200" b="1" dirty="0" smtClean="0">
                <a:latin typeface="Arial" pitchFamily="34" charset="0"/>
                <a:cs typeface="Arial" pitchFamily="34" charset="0"/>
              </a:rPr>
              <a:t>JP EDITION</a:t>
            </a:r>
          </a:p>
          <a:p>
            <a:pPr eaLnBrk="1" fontAlgn="auto" hangingPunct="1">
              <a:spcAft>
                <a:spcPts val="0"/>
              </a:spcAft>
              <a:buFont typeface="Arial" pitchFamily="34" charset="0"/>
              <a:buNone/>
              <a:defRPr/>
            </a:pPr>
            <a:r>
              <a:rPr lang="en-US" sz="1200" b="1" dirty="0" smtClean="0">
                <a:latin typeface="Arial" pitchFamily="34" charset="0"/>
                <a:cs typeface="Arial" pitchFamily="34" charset="0"/>
              </a:rPr>
              <a:t>BACK BAY EDITION</a:t>
            </a:r>
          </a:p>
          <a:p>
            <a:pPr eaLnBrk="1" fontAlgn="auto" hangingPunct="1">
              <a:spcAft>
                <a:spcPts val="0"/>
              </a:spcAft>
              <a:buFont typeface="Arial" pitchFamily="34" charset="0"/>
              <a:buNone/>
              <a:defRPr/>
            </a:pPr>
            <a:endParaRPr lang="en-US" sz="1400" dirty="0" smtClean="0">
              <a:latin typeface="Arial" pitchFamily="34" charset="0"/>
              <a:cs typeface="Arial" pitchFamily="34" charset="0"/>
            </a:endParaRPr>
          </a:p>
          <a:p>
            <a:pPr marL="2401888" algn="l" eaLnBrk="1" fontAlgn="auto" hangingPunct="1">
              <a:spcAft>
                <a:spcPts val="0"/>
              </a:spcAft>
              <a:defRPr/>
            </a:pPr>
            <a:r>
              <a:rPr lang="en-US" sz="1200" b="1" i="1" u="sng" dirty="0">
                <a:latin typeface="Arial" pitchFamily="34" charset="0"/>
                <a:cs typeface="Arial" pitchFamily="34" charset="0"/>
              </a:rPr>
              <a:t>Version</a:t>
            </a:r>
            <a:r>
              <a:rPr lang="en-US" sz="1200" b="1" i="1" dirty="0">
                <a:latin typeface="Arial" pitchFamily="34" charset="0"/>
                <a:cs typeface="Arial" pitchFamily="34" charset="0"/>
              </a:rPr>
              <a:t>: 1</a:t>
            </a:r>
            <a:endParaRPr lang="en-US" sz="1200" b="1" i="1" u="sng" dirty="0">
              <a:latin typeface="Arial" pitchFamily="34" charset="0"/>
              <a:cs typeface="Arial" pitchFamily="34" charset="0"/>
            </a:endParaRPr>
          </a:p>
          <a:p>
            <a:pPr marL="2401888" algn="l" eaLnBrk="1" fontAlgn="auto" hangingPunct="1">
              <a:spcAft>
                <a:spcPts val="0"/>
              </a:spcAft>
              <a:buFont typeface="Arial" pitchFamily="34" charset="0"/>
              <a:buNone/>
              <a:defRPr/>
            </a:pPr>
            <a:r>
              <a:rPr lang="en-US" sz="1200" b="1" i="1" u="sng" dirty="0" smtClean="0">
                <a:latin typeface="Arial" pitchFamily="34" charset="0"/>
                <a:cs typeface="Arial" pitchFamily="34" charset="0"/>
              </a:rPr>
              <a:t>Date</a:t>
            </a:r>
            <a:r>
              <a:rPr lang="en-US" sz="1200" b="1" i="1" dirty="0" smtClean="0">
                <a:latin typeface="Arial" pitchFamily="34" charset="0"/>
                <a:cs typeface="Arial" pitchFamily="34" charset="0"/>
              </a:rPr>
              <a:t>: 5-21-13</a:t>
            </a:r>
          </a:p>
          <a:p>
            <a:pPr marL="2401888" algn="l" eaLnBrk="1" fontAlgn="auto" hangingPunct="1">
              <a:spcAft>
                <a:spcPts val="0"/>
              </a:spcAft>
              <a:buFont typeface="Arial" pitchFamily="34" charset="0"/>
              <a:buNone/>
              <a:defRPr/>
            </a:pPr>
            <a:r>
              <a:rPr lang="en-US" sz="1200" b="1" i="1" u="sng" dirty="0" smtClean="0">
                <a:latin typeface="Arial" pitchFamily="34" charset="0"/>
                <a:cs typeface="Arial" pitchFamily="34" charset="0"/>
              </a:rPr>
              <a:t>Document controller</a:t>
            </a:r>
            <a:r>
              <a:rPr lang="en-US" sz="1200" b="1" i="1" dirty="0" smtClean="0">
                <a:latin typeface="Arial" pitchFamily="34" charset="0"/>
                <a:cs typeface="Arial" pitchFamily="34" charset="0"/>
              </a:rPr>
              <a:t>: Sylvain BRUNI</a:t>
            </a:r>
          </a:p>
        </p:txBody>
      </p:sp>
      <p:pic>
        <p:nvPicPr>
          <p:cNvPr id="5122" name="Picture 2" descr="C:\Users\Linda\Pictures\BPC_Logo_SM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0" y="304799"/>
            <a:ext cx="3371850" cy="13747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Weather Threshold Action Plan</a:t>
            </a:r>
          </a:p>
        </p:txBody>
      </p:sp>
      <p:sp>
        <p:nvSpPr>
          <p:cNvPr id="2" name="Content Placeholder 1"/>
          <p:cNvSpPr>
            <a:spLocks noGrp="1"/>
          </p:cNvSpPr>
          <p:nvPr>
            <p:ph idx="1"/>
          </p:nvPr>
        </p:nvSpPr>
        <p:spPr>
          <a:xfrm>
            <a:off x="457200" y="1600200"/>
            <a:ext cx="8229600" cy="4876800"/>
          </a:xfrm>
        </p:spPr>
        <p:txBody>
          <a:bodyPr>
            <a:normAutofit lnSpcReduction="10000"/>
          </a:bodyPr>
          <a:lstStyle/>
          <a:p>
            <a:pPr marL="285750" indent="-285750" algn="just" fontAlgn="auto">
              <a:spcBef>
                <a:spcPts val="0"/>
              </a:spcBef>
              <a:spcAft>
                <a:spcPts val="0"/>
              </a:spcAft>
              <a:buFont typeface="Arial" pitchFamily="34" charset="0"/>
              <a:buChar char="•"/>
              <a:defRPr/>
            </a:pPr>
            <a:r>
              <a:rPr lang="en-US" sz="1600" dirty="0"/>
              <a:t>Precipitation </a:t>
            </a:r>
          </a:p>
          <a:p>
            <a:pPr lvl="1" algn="just" fontAlgn="auto">
              <a:spcBef>
                <a:spcPts val="0"/>
              </a:spcBef>
              <a:spcAft>
                <a:spcPts val="0"/>
              </a:spcAft>
              <a:buFont typeface="Arial" pitchFamily="34" charset="0"/>
              <a:buChar char="•"/>
              <a:defRPr/>
            </a:pPr>
            <a:r>
              <a:rPr lang="en-US" sz="1600" dirty="0"/>
              <a:t>Light rain for short duration (one hour or less) – no action</a:t>
            </a:r>
          </a:p>
          <a:p>
            <a:pPr lvl="1" algn="just" fontAlgn="auto">
              <a:spcBef>
                <a:spcPts val="0"/>
              </a:spcBef>
              <a:spcAft>
                <a:spcPts val="0"/>
              </a:spcAft>
              <a:buFont typeface="Arial" pitchFamily="34" charset="0"/>
              <a:buChar char="•"/>
              <a:defRPr/>
            </a:pPr>
            <a:r>
              <a:rPr lang="en-US" sz="1600" dirty="0"/>
              <a:t>Light rain for extended time (over one hour) – be ready to close festival based on park conditions.  Any rain that starts to produce ponding water will result in the closure of the festival.  Ponding water on roof of Festival Stage will reduce load capabilities, Roof must be lowered and any ponding water removed (contractor responsible).</a:t>
            </a:r>
          </a:p>
          <a:p>
            <a:pPr lvl="1" algn="just" fontAlgn="auto">
              <a:spcBef>
                <a:spcPts val="0"/>
              </a:spcBef>
              <a:spcAft>
                <a:spcPts val="0"/>
              </a:spcAft>
              <a:buFont typeface="Arial" pitchFamily="34" charset="0"/>
              <a:buChar char="•"/>
              <a:defRPr/>
            </a:pPr>
            <a:r>
              <a:rPr lang="en-US" sz="1600" dirty="0"/>
              <a:t>Medium to Heavy Rain – closure of festival.</a:t>
            </a:r>
          </a:p>
          <a:p>
            <a:pPr algn="just" fontAlgn="auto">
              <a:spcBef>
                <a:spcPts val="0"/>
              </a:spcBef>
              <a:spcAft>
                <a:spcPts val="0"/>
              </a:spcAft>
              <a:defRPr/>
            </a:pPr>
            <a:endParaRPr lang="en-US" sz="1600" dirty="0"/>
          </a:p>
          <a:p>
            <a:pPr marL="285750" indent="-285750" algn="just" fontAlgn="auto">
              <a:spcBef>
                <a:spcPts val="0"/>
              </a:spcBef>
              <a:spcAft>
                <a:spcPts val="0"/>
              </a:spcAft>
              <a:buFont typeface="Arial" pitchFamily="34" charset="0"/>
              <a:buChar char="•"/>
              <a:defRPr/>
            </a:pPr>
            <a:r>
              <a:rPr lang="en-US" sz="1600" dirty="0"/>
              <a:t>Thunderstorm Storm  </a:t>
            </a:r>
          </a:p>
          <a:p>
            <a:pPr lvl="1" algn="just" fontAlgn="auto">
              <a:spcBef>
                <a:spcPts val="0"/>
              </a:spcBef>
              <a:spcAft>
                <a:spcPts val="0"/>
              </a:spcAft>
              <a:defRPr/>
            </a:pPr>
            <a:r>
              <a:rPr lang="en-US" sz="1600" dirty="0"/>
              <a:t>Thunderstorms have heavy rain, hail, wind, and lightening, and our goal is to have the Festival and/or Parade area cleared of all patrons BEFORE a thunderstorm affects the area.  This is not always possible if the storm forms over the area.  The Festival will close if a Thunderstorm Storm is on radar (or observed by ground observers), is heading towards the festival grounds, and its arrival is within 45 minutes of the festival grounds.  Just a forecast of Thunderstorms Storms will not close the festival.  If the NWS Issues a Severe Weather Warning (Severe Thunderstorm, Flood, Tornado, Dust Storm) for the Festival/Parade area, then the Festival will be closed immediately (unless based on real time RADAR data, the storm can be identified and will miss the area by at least 10 miles; however in that case we will still make announcements in every venue and at all entrances of the Weather Warning</a:t>
            </a:r>
            <a:r>
              <a:rPr lang="en-US" sz="1600" dirty="0" smtClean="0"/>
              <a:t>).</a:t>
            </a:r>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smtClean="0"/>
              <a:t>Bomb Threat</a:t>
            </a:r>
          </a:p>
        </p:txBody>
      </p:sp>
      <p:sp>
        <p:nvSpPr>
          <p:cNvPr id="3" name="Content Placeholder 2"/>
          <p:cNvSpPr>
            <a:spLocks noGrp="1"/>
          </p:cNvSpPr>
          <p:nvPr>
            <p:ph idx="1"/>
          </p:nvPr>
        </p:nvSpPr>
        <p:spPr/>
        <p:txBody>
          <a:bodyPr/>
          <a:lstStyle/>
          <a:p>
            <a:pPr algn="just"/>
            <a:r>
              <a:rPr lang="en-US" sz="1600" dirty="0">
                <a:latin typeface="Calibri" pitchFamily="34" charset="0"/>
              </a:rPr>
              <a:t>Any bomb threats will be passed </a:t>
            </a:r>
            <a:r>
              <a:rPr lang="en-US" sz="1600" dirty="0" smtClean="0">
                <a:latin typeface="Calibri" pitchFamily="34" charset="0"/>
              </a:rPr>
              <a:t>on to </a:t>
            </a:r>
            <a:r>
              <a:rPr lang="en-US" sz="1600" dirty="0">
                <a:latin typeface="Calibri" pitchFamily="34" charset="0"/>
              </a:rPr>
              <a:t>the Emergency Response Team. </a:t>
            </a:r>
            <a:r>
              <a:rPr lang="en-US" sz="1600" dirty="0" smtClean="0">
                <a:latin typeface="Calibri" pitchFamily="34" charset="0"/>
              </a:rPr>
              <a:t>The </a:t>
            </a:r>
            <a:r>
              <a:rPr lang="en-US" sz="1600" dirty="0">
                <a:latin typeface="Calibri" pitchFamily="34" charset="0"/>
              </a:rPr>
              <a:t>Emergency Response Team will contact the appropriate agencies (FBI, Bomb Squad, Homeland Defense, etc.) to be advised as the next course of </a:t>
            </a:r>
            <a:r>
              <a:rPr lang="en-US" sz="1600" dirty="0" smtClean="0">
                <a:latin typeface="Calibri" pitchFamily="34" charset="0"/>
              </a:rPr>
              <a:t>action, </a:t>
            </a:r>
            <a:r>
              <a:rPr lang="en-US" sz="1600" dirty="0">
                <a:latin typeface="Calibri" pitchFamily="34" charset="0"/>
              </a:rPr>
              <a:t>which may include site evacuation.  Operations </a:t>
            </a:r>
            <a:r>
              <a:rPr lang="en-US" sz="1600" dirty="0" smtClean="0">
                <a:latin typeface="Calibri" pitchFamily="34" charset="0"/>
              </a:rPr>
              <a:t>Dispatch </a:t>
            </a:r>
            <a:r>
              <a:rPr lang="en-US" sz="1600" dirty="0">
                <a:latin typeface="Calibri" pitchFamily="34" charset="0"/>
              </a:rPr>
              <a:t>will NOT broadcast an Alert Status until the ERT decides the validity of the threat.  </a:t>
            </a:r>
          </a:p>
          <a:p>
            <a:pPr algn="just"/>
            <a:r>
              <a:rPr lang="en-US" sz="1600" dirty="0" smtClean="0">
                <a:latin typeface="Calibri" pitchFamily="34" charset="0"/>
              </a:rPr>
              <a:t>If </a:t>
            </a:r>
            <a:r>
              <a:rPr lang="en-US" sz="1600" dirty="0">
                <a:latin typeface="Calibri" pitchFamily="34" charset="0"/>
              </a:rPr>
              <a:t>deemed necessary, a Code Yellow or Red Status will be declared by the Emergency Response Team, at which time Operations Dispatch will </a:t>
            </a:r>
            <a:r>
              <a:rPr lang="en-US" sz="1600" dirty="0" smtClean="0">
                <a:latin typeface="Calibri" pitchFamily="34" charset="0"/>
              </a:rPr>
              <a:t>initiate the emergency announcement plan and broadcast </a:t>
            </a:r>
            <a:r>
              <a:rPr lang="en-US" sz="1600" dirty="0">
                <a:latin typeface="Calibri" pitchFamily="34" charset="0"/>
              </a:rPr>
              <a:t>the </a:t>
            </a:r>
            <a:r>
              <a:rPr lang="en-US" sz="1600" dirty="0" smtClean="0">
                <a:latin typeface="Calibri" pitchFamily="34" charset="0"/>
              </a:rPr>
              <a:t>alert.</a:t>
            </a:r>
            <a:endParaRPr lang="en-US" sz="1600" dirty="0"/>
          </a:p>
        </p:txBody>
      </p:sp>
      <p:sp>
        <p:nvSpPr>
          <p:cNvPr id="7"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8"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21</a:t>
            </a:fld>
            <a:endParaRPr lang="en-US"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2"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Protestors</a:t>
            </a:r>
          </a:p>
        </p:txBody>
      </p:sp>
      <p:sp>
        <p:nvSpPr>
          <p:cNvPr id="2" name="Content Placeholder 1"/>
          <p:cNvSpPr>
            <a:spLocks noGrp="1"/>
          </p:cNvSpPr>
          <p:nvPr>
            <p:ph idx="1"/>
          </p:nvPr>
        </p:nvSpPr>
        <p:spPr/>
        <p:txBody>
          <a:bodyPr/>
          <a:lstStyle/>
          <a:p>
            <a:pPr algn="just" fontAlgn="auto">
              <a:spcBef>
                <a:spcPts val="0"/>
              </a:spcBef>
              <a:spcAft>
                <a:spcPts val="0"/>
              </a:spcAft>
              <a:defRPr/>
            </a:pPr>
            <a:r>
              <a:rPr lang="en-US" sz="1600" dirty="0"/>
              <a:t>Boston Pride recognizes and cherishes the rights of people to protest and exercise their First Amendment rights at </a:t>
            </a:r>
            <a:r>
              <a:rPr lang="en-US" sz="1600" dirty="0" smtClean="0"/>
              <a:t>our events.</a:t>
            </a:r>
          </a:p>
          <a:p>
            <a:pPr marL="0" indent="0" algn="just" fontAlgn="auto">
              <a:spcBef>
                <a:spcPts val="0"/>
              </a:spcBef>
              <a:spcAft>
                <a:spcPts val="0"/>
              </a:spcAft>
              <a:buNone/>
              <a:defRPr/>
            </a:pPr>
            <a:endParaRPr lang="en-US" sz="1600" dirty="0" smtClean="0"/>
          </a:p>
          <a:p>
            <a:pPr algn="just" fontAlgn="auto">
              <a:spcBef>
                <a:spcPts val="0"/>
              </a:spcBef>
              <a:spcAft>
                <a:spcPts val="0"/>
              </a:spcAft>
              <a:buFont typeface="Arial" pitchFamily="34" charset="0"/>
              <a:buChar char="•"/>
              <a:defRPr/>
            </a:pPr>
            <a:r>
              <a:rPr lang="en-US" sz="1600" dirty="0" smtClean="0"/>
              <a:t>A </a:t>
            </a:r>
            <a:r>
              <a:rPr lang="en-US" sz="1600" dirty="0"/>
              <a:t>Free Speech area shall be designated outside the Festival </a:t>
            </a:r>
            <a:r>
              <a:rPr lang="en-US" sz="1600" dirty="0" smtClean="0"/>
              <a:t>area </a:t>
            </a:r>
            <a:r>
              <a:rPr lang="en-US" sz="1600" dirty="0"/>
              <a:t>and along the Parade </a:t>
            </a:r>
            <a:r>
              <a:rPr lang="en-US" sz="1600" dirty="0" smtClean="0"/>
              <a:t>route </a:t>
            </a:r>
            <a:r>
              <a:rPr lang="en-US" sz="1600" dirty="0"/>
              <a:t>for that purpose if we are informed ahead of time that demonstrators will be in attendance. </a:t>
            </a:r>
          </a:p>
          <a:p>
            <a:pPr algn="just" fontAlgn="auto">
              <a:spcBef>
                <a:spcPts val="0"/>
              </a:spcBef>
              <a:spcAft>
                <a:spcPts val="0"/>
              </a:spcAft>
              <a:buFont typeface="Arial" pitchFamily="34" charset="0"/>
              <a:buChar char="•"/>
              <a:defRPr/>
            </a:pPr>
            <a:endParaRPr lang="en-US" sz="1600" dirty="0"/>
          </a:p>
          <a:p>
            <a:pPr algn="just" fontAlgn="auto">
              <a:spcBef>
                <a:spcPts val="0"/>
              </a:spcBef>
              <a:spcAft>
                <a:spcPts val="0"/>
              </a:spcAft>
              <a:buFont typeface="Arial" pitchFamily="34" charset="0"/>
              <a:buChar char="•"/>
              <a:defRPr/>
            </a:pPr>
            <a:r>
              <a:rPr lang="en-US" sz="1600" dirty="0"/>
              <a:t>If a protest activity occurs without advance warning during the event, the ERT will decide an appropriate course of action. Unless the protest is violent or unduly disruptive to the event there should be no effort made to suppress the protest unless it is inside the </a:t>
            </a:r>
            <a:r>
              <a:rPr lang="en-US" sz="1600" dirty="0" smtClean="0"/>
              <a:t>Festival</a:t>
            </a:r>
            <a:r>
              <a:rPr lang="en-US" sz="1600" dirty="0"/>
              <a:t>. </a:t>
            </a:r>
            <a:r>
              <a:rPr lang="en-US" sz="1600" dirty="0" smtClean="0"/>
              <a:t>All </a:t>
            </a:r>
            <a:r>
              <a:rPr lang="en-US" sz="1600" dirty="0"/>
              <a:t>actions will be determined to </a:t>
            </a:r>
            <a:r>
              <a:rPr lang="en-US" sz="1600" dirty="0" smtClean="0"/>
              <a:t>assure the </a:t>
            </a:r>
            <a:r>
              <a:rPr lang="en-US" sz="1600" dirty="0"/>
              <a:t>safety of </a:t>
            </a:r>
            <a:r>
              <a:rPr lang="en-US" sz="1600" dirty="0" smtClean="0"/>
              <a:t>event </a:t>
            </a:r>
            <a:r>
              <a:rPr lang="en-US" sz="1600" dirty="0"/>
              <a:t>attendees whether inside or outside of the event. </a:t>
            </a:r>
            <a:r>
              <a:rPr lang="en-US" sz="1600" dirty="0" smtClean="0"/>
              <a:t>Inside </a:t>
            </a:r>
            <a:r>
              <a:rPr lang="en-US" sz="1600" dirty="0"/>
              <a:t>the </a:t>
            </a:r>
            <a:r>
              <a:rPr lang="en-US" sz="1600" dirty="0" smtClean="0"/>
              <a:t>festival, protesters </a:t>
            </a:r>
            <a:r>
              <a:rPr lang="en-US" sz="1600" dirty="0"/>
              <a:t>will be escorted out of the festival area by volunteer security personnel.</a:t>
            </a:r>
          </a:p>
          <a:p>
            <a:pPr algn="just" fontAlgn="auto">
              <a:spcBef>
                <a:spcPts val="0"/>
              </a:spcBef>
              <a:spcAft>
                <a:spcPts val="0"/>
              </a:spcAft>
              <a:defRPr/>
            </a:pPr>
            <a:endParaRPr lang="en-US" sz="1600" dirty="0"/>
          </a:p>
          <a:p>
            <a:pPr algn="just"/>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smtClean="0"/>
              <a:t>Unattended </a:t>
            </a:r>
            <a:r>
              <a:rPr lang="en-US" dirty="0"/>
              <a:t> </a:t>
            </a:r>
            <a:r>
              <a:rPr lang="en-US" dirty="0" smtClean="0"/>
              <a:t>&amp; Suspect Packages</a:t>
            </a:r>
          </a:p>
        </p:txBody>
      </p:sp>
      <p:sp>
        <p:nvSpPr>
          <p:cNvPr id="2" name="Content Placeholder 1"/>
          <p:cNvSpPr>
            <a:spLocks noGrp="1"/>
          </p:cNvSpPr>
          <p:nvPr>
            <p:ph idx="1"/>
          </p:nvPr>
        </p:nvSpPr>
        <p:spPr/>
        <p:txBody>
          <a:bodyPr/>
          <a:lstStyle/>
          <a:p>
            <a:pPr algn="just" fontAlgn="auto">
              <a:spcBef>
                <a:spcPts val="0"/>
              </a:spcBef>
              <a:spcAft>
                <a:spcPts val="0"/>
              </a:spcAft>
              <a:defRPr/>
            </a:pPr>
            <a:r>
              <a:rPr lang="en-US" sz="1600" dirty="0"/>
              <a:t>If a suspect package giving concern is discovered anywhere in or immediately adjacent to the Festival area or Parade route, it should be reported to </a:t>
            </a:r>
            <a:r>
              <a:rPr lang="en-US" sz="1600" dirty="0" smtClean="0"/>
              <a:t>the ERT </a:t>
            </a:r>
            <a:r>
              <a:rPr lang="en-US" sz="1600" dirty="0"/>
              <a:t>immediately. </a:t>
            </a:r>
            <a:r>
              <a:rPr lang="en-US" sz="1600" dirty="0" smtClean="0"/>
              <a:t>The </a:t>
            </a:r>
            <a:r>
              <a:rPr lang="en-US" sz="1600" dirty="0"/>
              <a:t>package should be left undisturbed.</a:t>
            </a:r>
          </a:p>
          <a:p>
            <a:pPr algn="just" fontAlgn="auto">
              <a:spcBef>
                <a:spcPts val="0"/>
              </a:spcBef>
              <a:spcAft>
                <a:spcPts val="0"/>
              </a:spcAft>
              <a:buNone/>
              <a:defRPr/>
            </a:pPr>
            <a:endParaRPr lang="en-US" sz="1600" dirty="0"/>
          </a:p>
          <a:p>
            <a:pPr algn="just" fontAlgn="auto">
              <a:spcBef>
                <a:spcPts val="0"/>
              </a:spcBef>
              <a:spcAft>
                <a:spcPts val="0"/>
              </a:spcAft>
              <a:buFont typeface="Arial" pitchFamily="34" charset="0"/>
              <a:buChar char="•"/>
              <a:defRPr/>
            </a:pPr>
            <a:r>
              <a:rPr lang="en-US" sz="1600" dirty="0"/>
              <a:t>The Boston Police Coordinator, as a part of the ERT, will decide if the package might pose a threat, and if additional support is needed, and will coordinate and obtain that support. </a:t>
            </a:r>
          </a:p>
          <a:p>
            <a:pPr algn="just" fontAlgn="auto">
              <a:spcBef>
                <a:spcPts val="0"/>
              </a:spcBef>
              <a:spcAft>
                <a:spcPts val="0"/>
              </a:spcAft>
              <a:buFont typeface="Arial" pitchFamily="34" charset="0"/>
              <a:buChar char="•"/>
              <a:defRPr/>
            </a:pPr>
            <a:endParaRPr lang="en-US" sz="1600" dirty="0"/>
          </a:p>
          <a:p>
            <a:pPr algn="just" fontAlgn="auto">
              <a:spcBef>
                <a:spcPts val="0"/>
              </a:spcBef>
              <a:spcAft>
                <a:spcPts val="0"/>
              </a:spcAft>
              <a:buFont typeface="Arial" pitchFamily="34" charset="0"/>
              <a:buChar char="•"/>
              <a:defRPr/>
            </a:pPr>
            <a:r>
              <a:rPr lang="en-US" sz="1600" dirty="0"/>
              <a:t>If it is determined the package might pose a threat, the ERT will immediately evacuate the public and non-essential volunteers from the vicinity of the suspect package. The area will be secured, including halting the Parade or </a:t>
            </a:r>
            <a:r>
              <a:rPr lang="en-US" sz="1600" dirty="0" smtClean="0"/>
              <a:t>Festival </a:t>
            </a:r>
            <a:r>
              <a:rPr lang="en-US" sz="1600" dirty="0"/>
              <a:t>activities if needed, BPD will have control of the area until such time as it has been cleared by the BPD.</a:t>
            </a:r>
          </a:p>
          <a:p>
            <a:pPr algn="just" fontAlgn="auto">
              <a:spcBef>
                <a:spcPts val="0"/>
              </a:spcBef>
              <a:spcAft>
                <a:spcPts val="0"/>
              </a:spcAft>
              <a:buFont typeface="Arial" pitchFamily="34" charset="0"/>
              <a:buChar char="•"/>
              <a:defRPr/>
            </a:pPr>
            <a:endParaRPr lang="en-US" sz="1600" dirty="0"/>
          </a:p>
          <a:p>
            <a:pPr algn="just" fontAlgn="auto">
              <a:spcBef>
                <a:spcPts val="0"/>
              </a:spcBef>
              <a:spcAft>
                <a:spcPts val="0"/>
              </a:spcAft>
              <a:buFont typeface="Arial" pitchFamily="34" charset="0"/>
              <a:buChar char="•"/>
              <a:defRPr/>
            </a:pPr>
            <a:r>
              <a:rPr lang="en-US" sz="1600" dirty="0"/>
              <a:t>If no </a:t>
            </a:r>
            <a:r>
              <a:rPr lang="en-US" sz="1600" dirty="0" smtClean="0"/>
              <a:t>threat is identified, the </a:t>
            </a:r>
            <a:r>
              <a:rPr lang="en-US" sz="1600" dirty="0"/>
              <a:t>package </a:t>
            </a:r>
            <a:r>
              <a:rPr lang="en-US" sz="1600" dirty="0" smtClean="0"/>
              <a:t>is to be brought </a:t>
            </a:r>
            <a:r>
              <a:rPr lang="en-US" sz="1600" dirty="0"/>
              <a:t>to </a:t>
            </a:r>
            <a:r>
              <a:rPr lang="en-US" sz="1600" dirty="0" smtClean="0"/>
              <a:t>the lost </a:t>
            </a:r>
            <a:r>
              <a:rPr lang="en-US" sz="1600" dirty="0"/>
              <a:t>and </a:t>
            </a:r>
            <a:r>
              <a:rPr lang="en-US" sz="1600" dirty="0" smtClean="0"/>
              <a:t>found area.</a:t>
            </a:r>
            <a:endParaRPr lang="en-US" sz="1600" dirty="0"/>
          </a:p>
          <a:p>
            <a:pPr marL="285750" indent="-285750" algn="just" fontAlgn="auto">
              <a:spcBef>
                <a:spcPts val="0"/>
              </a:spcBef>
              <a:spcAft>
                <a:spcPts val="0"/>
              </a:spcAft>
              <a:buFont typeface="Arial" pitchFamily="34" charset="0"/>
              <a:buChar char="•"/>
              <a:defRPr/>
            </a:pPr>
            <a:endParaRPr lang="en-US" sz="1600" dirty="0"/>
          </a:p>
          <a:p>
            <a:pPr algn="just" fontAlgn="auto">
              <a:spcBef>
                <a:spcPts val="0"/>
              </a:spcBef>
              <a:spcAft>
                <a:spcPts val="0"/>
              </a:spcAft>
              <a:defRPr/>
            </a:pPr>
            <a:endParaRPr lang="en-US" sz="1600" dirty="0"/>
          </a:p>
          <a:p>
            <a:pPr algn="just"/>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Food Illness Procedures</a:t>
            </a:r>
          </a:p>
        </p:txBody>
      </p:sp>
      <p:sp>
        <p:nvSpPr>
          <p:cNvPr id="2" name="Content Placeholder 1"/>
          <p:cNvSpPr>
            <a:spLocks noGrp="1"/>
          </p:cNvSpPr>
          <p:nvPr>
            <p:ph idx="1"/>
          </p:nvPr>
        </p:nvSpPr>
        <p:spPr>
          <a:xfrm>
            <a:off x="457200" y="1600200"/>
            <a:ext cx="8229600" cy="4876800"/>
          </a:xfrm>
        </p:spPr>
        <p:txBody>
          <a:bodyPr>
            <a:normAutofit fontScale="92500" lnSpcReduction="20000"/>
          </a:bodyPr>
          <a:lstStyle/>
          <a:p>
            <a:pPr marL="0" indent="0" algn="ctr" fontAlgn="auto">
              <a:spcBef>
                <a:spcPts val="0"/>
              </a:spcBef>
              <a:spcAft>
                <a:spcPts val="0"/>
              </a:spcAft>
              <a:buNone/>
              <a:defRPr/>
            </a:pPr>
            <a:r>
              <a:rPr lang="en-US" sz="1700" b="1" u="sng" dirty="0">
                <a:solidFill>
                  <a:srgbClr val="FF0000"/>
                </a:solidFill>
              </a:rPr>
              <a:t>All food and beverage vendors operate under MCESD “Special Events” rules and </a:t>
            </a:r>
            <a:r>
              <a:rPr lang="en-US" sz="1700" b="1" u="sng" dirty="0" smtClean="0">
                <a:solidFill>
                  <a:srgbClr val="FF0000"/>
                </a:solidFill>
              </a:rPr>
              <a:t>regulations</a:t>
            </a:r>
            <a:endParaRPr lang="en-US" sz="1700" b="1" u="sng" dirty="0">
              <a:solidFill>
                <a:srgbClr val="FF0000"/>
              </a:solidFill>
            </a:endParaRPr>
          </a:p>
          <a:p>
            <a:pPr marL="171450" indent="-171450" algn="just" fontAlgn="auto">
              <a:spcBef>
                <a:spcPts val="0"/>
              </a:spcBef>
              <a:spcAft>
                <a:spcPts val="0"/>
              </a:spcAft>
              <a:buFont typeface="Arial" pitchFamily="34" charset="0"/>
              <a:buChar char="•"/>
              <a:defRPr/>
            </a:pPr>
            <a:endParaRPr lang="en-US" sz="1400" dirty="0" smtClean="0"/>
          </a:p>
          <a:p>
            <a:pPr marL="171450" indent="-171450" algn="just" fontAlgn="auto">
              <a:spcBef>
                <a:spcPts val="0"/>
              </a:spcBef>
              <a:spcAft>
                <a:spcPts val="0"/>
              </a:spcAft>
              <a:buFont typeface="Arial" pitchFamily="34" charset="0"/>
              <a:buChar char="•"/>
              <a:defRPr/>
            </a:pPr>
            <a:r>
              <a:rPr lang="en-US" sz="1400" dirty="0" smtClean="0"/>
              <a:t>Wash stations will include: a 5-gallon-minimum insulated </a:t>
            </a:r>
            <a:r>
              <a:rPr lang="en-US" sz="1400" dirty="0"/>
              <a:t>container with free flowing spigot with a waste container 15% </a:t>
            </a:r>
            <a:r>
              <a:rPr lang="en-US" sz="1400" dirty="0" smtClean="0"/>
              <a:t>larger, soap, paper </a:t>
            </a:r>
            <a:r>
              <a:rPr lang="en-US" sz="1400" dirty="0"/>
              <a:t>towels. </a:t>
            </a:r>
            <a:r>
              <a:rPr lang="en-US" sz="1400" dirty="0" smtClean="0"/>
              <a:t>Proper </a:t>
            </a:r>
            <a:r>
              <a:rPr lang="en-US" sz="1400" dirty="0"/>
              <a:t>hand washing must be conducted during the event. Bare </a:t>
            </a:r>
            <a:r>
              <a:rPr lang="en-US" sz="1400" dirty="0" smtClean="0"/>
              <a:t>hand </a:t>
            </a:r>
            <a:r>
              <a:rPr lang="en-US" sz="1400" dirty="0"/>
              <a:t>contact of ready to eat food items is prohibited. </a:t>
            </a:r>
          </a:p>
          <a:p>
            <a:pPr marL="171450" indent="-171450" algn="just" fontAlgn="auto">
              <a:spcBef>
                <a:spcPts val="0"/>
              </a:spcBef>
              <a:spcAft>
                <a:spcPts val="0"/>
              </a:spcAft>
              <a:buFont typeface="Arial" pitchFamily="34" charset="0"/>
              <a:buChar char="•"/>
              <a:defRPr/>
            </a:pPr>
            <a:r>
              <a:rPr lang="en-US" sz="1400" dirty="0"/>
              <a:t>All food and condiments have proper protection (lids, sneeze guards) to prevent contamination of food. Grills with open, unprotected food are protected from the public by a </a:t>
            </a:r>
            <a:r>
              <a:rPr lang="en-US" sz="1400" dirty="0" smtClean="0"/>
              <a:t>barrier (table </a:t>
            </a:r>
            <a:r>
              <a:rPr lang="en-US" sz="1400" dirty="0"/>
              <a:t>and sneeze guard</a:t>
            </a:r>
            <a:r>
              <a:rPr lang="en-US" sz="1400" dirty="0" smtClean="0"/>
              <a:t>).</a:t>
            </a:r>
            <a:endParaRPr lang="en-US" sz="1400" dirty="0"/>
          </a:p>
          <a:p>
            <a:pPr marL="171450" indent="-171450" algn="just" fontAlgn="auto">
              <a:spcBef>
                <a:spcPts val="0"/>
              </a:spcBef>
              <a:spcAft>
                <a:spcPts val="0"/>
              </a:spcAft>
              <a:buFont typeface="Arial" pitchFamily="34" charset="0"/>
              <a:buChar char="•"/>
              <a:defRPr/>
            </a:pPr>
            <a:r>
              <a:rPr lang="en-US" sz="1400" dirty="0"/>
              <a:t>Booths have a proper canopy over the food, as well as walls to prevent contamination of food.</a:t>
            </a:r>
          </a:p>
          <a:p>
            <a:pPr marL="171450" indent="-171450" algn="just" fontAlgn="auto">
              <a:spcBef>
                <a:spcPts val="0"/>
              </a:spcBef>
              <a:spcAft>
                <a:spcPts val="0"/>
              </a:spcAft>
              <a:buFont typeface="Arial" pitchFamily="34" charset="0"/>
              <a:buChar char="•"/>
              <a:defRPr/>
            </a:pPr>
            <a:r>
              <a:rPr lang="en-US" sz="1400" dirty="0"/>
              <a:t>A smooth, easily cleanable surface should be present in all booths for flooring. All food should be stored at least 12 inches off the ground. </a:t>
            </a:r>
          </a:p>
          <a:p>
            <a:pPr marL="171450" indent="-171450" algn="just" fontAlgn="auto">
              <a:spcBef>
                <a:spcPts val="0"/>
              </a:spcBef>
              <a:spcAft>
                <a:spcPts val="0"/>
              </a:spcAft>
              <a:buFont typeface="Arial" pitchFamily="34" charset="0"/>
              <a:buChar char="•"/>
              <a:defRPr/>
            </a:pPr>
            <a:r>
              <a:rPr lang="en-US" sz="1400" dirty="0"/>
              <a:t>Ice </a:t>
            </a:r>
            <a:r>
              <a:rPr lang="en-US" sz="1400" dirty="0" smtClean="0"/>
              <a:t>chests </a:t>
            </a:r>
            <a:r>
              <a:rPr lang="en-US" sz="1400" dirty="0"/>
              <a:t>and reach-in refrigerators are acceptable to maintain all cold hazardous food at less than 41F. If using electrical equipment, ensure the refrigerator reaches an ambient air temperature of 41F prior to placing food in the fridge. A probe thermometer should be available to check temperatures.</a:t>
            </a:r>
          </a:p>
          <a:p>
            <a:pPr marL="171450" indent="-171450" algn="just" fontAlgn="auto">
              <a:spcBef>
                <a:spcPts val="0"/>
              </a:spcBef>
              <a:spcAft>
                <a:spcPts val="0"/>
              </a:spcAft>
              <a:buFont typeface="Arial" pitchFamily="34" charset="0"/>
              <a:buChar char="•"/>
              <a:defRPr/>
            </a:pPr>
            <a:r>
              <a:rPr lang="en-US" sz="1400" dirty="0"/>
              <a:t>Electric or propane equipment is acceptable to hold hot hazardous food at greater than 135F. Utensils shall be properly stored when not in use. Non-latex gloves are required when handling any ready to eat food items.</a:t>
            </a:r>
          </a:p>
          <a:p>
            <a:pPr marL="171450" indent="-171450" algn="just" fontAlgn="auto">
              <a:spcBef>
                <a:spcPts val="0"/>
              </a:spcBef>
              <a:spcAft>
                <a:spcPts val="0"/>
              </a:spcAft>
              <a:buFont typeface="Arial" pitchFamily="34" charset="0"/>
              <a:buChar char="•"/>
              <a:defRPr/>
            </a:pPr>
            <a:r>
              <a:rPr lang="en-US" sz="1400" dirty="0"/>
              <a:t>Cooking equipment should be sufficient to </a:t>
            </a:r>
            <a:r>
              <a:rPr lang="en-US" sz="1400" dirty="0" smtClean="0"/>
              <a:t>heat </a:t>
            </a:r>
            <a:r>
              <a:rPr lang="en-US" sz="1400" dirty="0"/>
              <a:t>food rapidly </a:t>
            </a:r>
            <a:r>
              <a:rPr lang="en-US" sz="1400" dirty="0" smtClean="0"/>
              <a:t>to </a:t>
            </a:r>
            <a:r>
              <a:rPr lang="en-US" sz="1400" dirty="0"/>
              <a:t>proper cooking temperatures. All equipment should be in good, easily cleanable condition.</a:t>
            </a:r>
          </a:p>
          <a:p>
            <a:pPr marL="171450" indent="-171450" algn="just" fontAlgn="auto">
              <a:spcBef>
                <a:spcPts val="0"/>
              </a:spcBef>
              <a:spcAft>
                <a:spcPts val="0"/>
              </a:spcAft>
              <a:buFont typeface="Arial" pitchFamily="34" charset="0"/>
              <a:buChar char="•"/>
              <a:defRPr/>
            </a:pPr>
            <a:r>
              <a:rPr lang="en-US" sz="1400" dirty="0"/>
              <a:t>Fresh water should be obtained through a proper </a:t>
            </a:r>
            <a:r>
              <a:rPr lang="en-US" sz="1400" dirty="0" smtClean="0"/>
              <a:t>NSF / food-grade </a:t>
            </a:r>
            <a:r>
              <a:rPr lang="en-US" sz="1400" dirty="0"/>
              <a:t>white hose. The ends of the hose shall remain connected when not in use. Bottled water from an approved source is also acceptable.</a:t>
            </a:r>
          </a:p>
          <a:p>
            <a:pPr marL="171450" indent="-171450" algn="just" fontAlgn="auto">
              <a:spcBef>
                <a:spcPts val="0"/>
              </a:spcBef>
              <a:spcAft>
                <a:spcPts val="0"/>
              </a:spcAft>
              <a:buFont typeface="Arial" pitchFamily="34" charset="0"/>
              <a:buChar char="•"/>
              <a:defRPr/>
            </a:pPr>
            <a:r>
              <a:rPr lang="en-US" sz="1400" dirty="0"/>
              <a:t>A metal stem thermometer that measures from 0F to 220F must be available and used to check food temperatures.  An accurate thermometer will read 32F in a cup full of ice water.  </a:t>
            </a:r>
          </a:p>
          <a:p>
            <a:pPr marL="628650" lvl="1" indent="-171450" algn="just" fontAlgn="auto">
              <a:spcBef>
                <a:spcPts val="0"/>
              </a:spcBef>
              <a:spcAft>
                <a:spcPts val="0"/>
              </a:spcAft>
              <a:buFont typeface="Arial" pitchFamily="34" charset="0"/>
              <a:buChar char="•"/>
              <a:defRPr/>
            </a:pPr>
            <a:r>
              <a:rPr lang="en-US" sz="1400" dirty="0"/>
              <a:t>Cook Poultry/Reheat Foods to 165F</a:t>
            </a:r>
          </a:p>
          <a:p>
            <a:pPr marL="628650" lvl="1" indent="-171450" algn="just" fontAlgn="auto">
              <a:spcBef>
                <a:spcPts val="0"/>
              </a:spcBef>
              <a:spcAft>
                <a:spcPts val="0"/>
              </a:spcAft>
              <a:buFont typeface="Arial" pitchFamily="34" charset="0"/>
              <a:buChar char="•"/>
              <a:defRPr/>
            </a:pPr>
            <a:r>
              <a:rPr lang="en-US" sz="1400" dirty="0"/>
              <a:t>Cook Ground Meat to 155F</a:t>
            </a:r>
          </a:p>
          <a:p>
            <a:pPr marL="628650" lvl="1" indent="-171450" algn="just" fontAlgn="auto">
              <a:spcBef>
                <a:spcPts val="0"/>
              </a:spcBef>
              <a:spcAft>
                <a:spcPts val="0"/>
              </a:spcAft>
              <a:buFont typeface="Arial" pitchFamily="34" charset="0"/>
              <a:buChar char="•"/>
              <a:defRPr/>
            </a:pPr>
            <a:r>
              <a:rPr lang="en-US" sz="1400" dirty="0"/>
              <a:t>Cook Non-Ground Meat and Seafood to 145F</a:t>
            </a:r>
          </a:p>
          <a:p>
            <a:pPr marL="628650" lvl="1" indent="-171450" algn="just" fontAlgn="auto">
              <a:spcBef>
                <a:spcPts val="0"/>
              </a:spcBef>
              <a:spcAft>
                <a:spcPts val="0"/>
              </a:spcAft>
              <a:buFont typeface="Arial" pitchFamily="34" charset="0"/>
              <a:buChar char="•"/>
              <a:defRPr/>
            </a:pPr>
            <a:r>
              <a:rPr lang="en-US" sz="1400" dirty="0"/>
              <a:t>Hot Holding is 135F</a:t>
            </a:r>
          </a:p>
          <a:p>
            <a:pPr marL="628650" lvl="1" indent="-171450" algn="just" fontAlgn="auto">
              <a:spcBef>
                <a:spcPts val="0"/>
              </a:spcBef>
              <a:spcAft>
                <a:spcPts val="0"/>
              </a:spcAft>
              <a:buFont typeface="Arial" pitchFamily="34" charset="0"/>
              <a:buChar char="•"/>
              <a:defRPr/>
            </a:pPr>
            <a:r>
              <a:rPr lang="en-US" sz="1400" dirty="0"/>
              <a:t>Cold Holding is </a:t>
            </a:r>
            <a:r>
              <a:rPr lang="en-US" sz="1400" dirty="0" smtClean="0"/>
              <a:t>41F</a:t>
            </a:r>
          </a:p>
          <a:p>
            <a:pPr marL="228600" indent="-171450" algn="just" fontAlgn="auto">
              <a:spcBef>
                <a:spcPts val="0"/>
              </a:spcBef>
              <a:spcAft>
                <a:spcPts val="0"/>
              </a:spcAft>
              <a:buFont typeface="Arial" pitchFamily="34" charset="0"/>
              <a:buChar char="•"/>
              <a:defRPr/>
            </a:pPr>
            <a:r>
              <a:rPr lang="en-US" sz="1400" dirty="0"/>
              <a:t>All homemade food products are prohibited.</a:t>
            </a:r>
          </a:p>
          <a:p>
            <a:pPr marL="228600" indent="-171450" algn="just" fontAlgn="auto">
              <a:spcBef>
                <a:spcPts val="0"/>
              </a:spcBef>
              <a:spcAft>
                <a:spcPts val="0"/>
              </a:spcAft>
              <a:buFont typeface="Arial" pitchFamily="34" charset="0"/>
              <a:buChar char="•"/>
              <a:defRPr/>
            </a:pPr>
            <a:r>
              <a:rPr lang="en-US" sz="1400" dirty="0"/>
              <a:t>Commissary </a:t>
            </a:r>
            <a:r>
              <a:rPr lang="en-US" sz="1400" dirty="0" smtClean="0"/>
              <a:t>agreements </a:t>
            </a:r>
            <a:r>
              <a:rPr lang="en-US" sz="1400" dirty="0"/>
              <a:t>are required for all advance food preparation and food storage. Vendors that prepare food in advance of an event must use a licensed facility. </a:t>
            </a:r>
          </a:p>
          <a:p>
            <a:pPr marL="228600" indent="-171450" algn="just" fontAlgn="auto">
              <a:spcBef>
                <a:spcPts val="0"/>
              </a:spcBef>
              <a:spcAft>
                <a:spcPts val="0"/>
              </a:spcAft>
              <a:buFont typeface="Arial" pitchFamily="34" charset="0"/>
              <a:buChar char="•"/>
              <a:defRPr/>
            </a:pPr>
            <a:endParaRPr lang="en-US" sz="18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Food Illness Report</a:t>
            </a:r>
          </a:p>
        </p:txBody>
      </p:sp>
      <p:sp>
        <p:nvSpPr>
          <p:cNvPr id="2" name="Content Placeholder 1"/>
          <p:cNvSpPr>
            <a:spLocks noGrp="1"/>
          </p:cNvSpPr>
          <p:nvPr>
            <p:ph idx="1"/>
          </p:nvPr>
        </p:nvSpPr>
        <p:spPr/>
        <p:txBody>
          <a:bodyPr/>
          <a:lstStyle/>
          <a:p>
            <a:pPr algn="just" fontAlgn="auto">
              <a:spcBef>
                <a:spcPts val="0"/>
              </a:spcBef>
              <a:spcAft>
                <a:spcPts val="0"/>
              </a:spcAft>
              <a:defRPr/>
            </a:pPr>
            <a:r>
              <a:rPr lang="en-US" sz="1600" dirty="0" smtClean="0"/>
              <a:t>If </a:t>
            </a:r>
            <a:r>
              <a:rPr lang="en-US" sz="1600" dirty="0"/>
              <a:t>guests report intestinal and or digestive issues in large numbers to either </a:t>
            </a:r>
            <a:r>
              <a:rPr lang="en-US" sz="1600" dirty="0" smtClean="0"/>
              <a:t>Pride volunteers or the EMT </a:t>
            </a:r>
            <a:r>
              <a:rPr lang="en-US" sz="1600" dirty="0"/>
              <a:t>on site, the EMT will determine what each person ate, and from what vendor in an effort to identify a potential food borne contaminated source. </a:t>
            </a:r>
            <a:r>
              <a:rPr lang="en-US" sz="1600" dirty="0" smtClean="0"/>
              <a:t>If </a:t>
            </a:r>
            <a:r>
              <a:rPr lang="en-US" sz="1600" dirty="0"/>
              <a:t>a source can be identified, Pride will, it its sole opinion, close the food vendor, contact BISD, and post security at food vendor to prevent any tampering or continued selling. </a:t>
            </a:r>
            <a:r>
              <a:rPr lang="en-US" sz="1600" dirty="0" smtClean="0"/>
              <a:t>The </a:t>
            </a:r>
            <a:r>
              <a:rPr lang="en-US" sz="1600" dirty="0"/>
              <a:t>effected food vendor will not be eligible for any return of monies for the time they were not allowed to sell.</a:t>
            </a:r>
          </a:p>
          <a:p>
            <a:pPr algn="just" fontAlgn="auto">
              <a:spcBef>
                <a:spcPts val="0"/>
              </a:spcBef>
              <a:spcAft>
                <a:spcPts val="0"/>
              </a:spcAft>
              <a:defRPr/>
            </a:pPr>
            <a:endParaRPr lang="en-US" sz="1600" dirty="0"/>
          </a:p>
          <a:p>
            <a:pPr algn="just"/>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smtClean="0"/>
              <a:t>Cooking Grease Rules &amp; Safety</a:t>
            </a:r>
          </a:p>
        </p:txBody>
      </p:sp>
      <p:pic>
        <p:nvPicPr>
          <p:cNvPr id="36866" name="Picture 3" descr="C:\Users\Bill\AppData\Local\Microsoft\Windows\Temporary Internet Files\Content.IE5\W79K9C9W\MC900287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52600"/>
            <a:ext cx="16446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C:\Users\Bill\AppData\Local\Microsoft\Windows\Temporary Internet Files\Content.IE5\6CB9DUWI\MM900236357[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4320" y="1176337"/>
            <a:ext cx="533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2"/>
          <p:cNvSpPr txBox="1">
            <a:spLocks noChangeArrowheads="1"/>
          </p:cNvSpPr>
          <p:nvPr/>
        </p:nvSpPr>
        <p:spPr bwMode="auto">
          <a:xfrm>
            <a:off x="2514600" y="1600200"/>
            <a:ext cx="6019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r>
              <a:rPr lang="en-US" sz="1600" dirty="0">
                <a:latin typeface="+mj-lt"/>
              </a:rPr>
              <a:t>Cooking using grease is only allowed by food vendors and is subject to Health Department and Fire Department rules and regulations. </a:t>
            </a:r>
            <a:r>
              <a:rPr lang="en-US" sz="1600" dirty="0" smtClean="0">
                <a:latin typeface="+mj-lt"/>
              </a:rPr>
              <a:t>Used </a:t>
            </a:r>
            <a:r>
              <a:rPr lang="en-US" sz="1600" dirty="0">
                <a:latin typeface="+mj-lt"/>
              </a:rPr>
              <a:t>cooking grease MUST be placed in Baker Commodities containers provided by Pride in each of the food courts.</a:t>
            </a:r>
          </a:p>
        </p:txBody>
      </p:sp>
      <p:sp>
        <p:nvSpPr>
          <p:cNvPr id="4" name="TextBox 3"/>
          <p:cNvSpPr txBox="1"/>
          <p:nvPr/>
        </p:nvSpPr>
        <p:spPr>
          <a:xfrm>
            <a:off x="762000" y="3276600"/>
            <a:ext cx="7848600" cy="3046988"/>
          </a:xfrm>
          <a:prstGeom prst="rect">
            <a:avLst/>
          </a:prstGeom>
          <a:noFill/>
        </p:spPr>
        <p:txBody>
          <a:bodyPr>
            <a:spAutoFit/>
          </a:bodyPr>
          <a:lstStyle/>
          <a:p>
            <a:pPr marL="285750" indent="-285750" algn="just" fontAlgn="auto">
              <a:spcBef>
                <a:spcPts val="0"/>
              </a:spcBef>
              <a:spcAft>
                <a:spcPts val="0"/>
              </a:spcAft>
              <a:buFont typeface="Arial" pitchFamily="34" charset="0"/>
              <a:buChar char="•"/>
              <a:defRPr/>
            </a:pPr>
            <a:r>
              <a:rPr lang="en-US" sz="1600" dirty="0">
                <a:latin typeface="+mj-lt"/>
              </a:rPr>
              <a:t>Animal Fats grease – a 20BC Fire extinguisher must be at each booth using Animal fats for fryers, with compliant inspection tag.</a:t>
            </a:r>
          </a:p>
          <a:p>
            <a:pPr marL="285750" indent="-285750" algn="just" fontAlgn="auto">
              <a:spcBef>
                <a:spcPts val="0"/>
              </a:spcBef>
              <a:spcAft>
                <a:spcPts val="0"/>
              </a:spcAft>
              <a:buFont typeface="Arial" pitchFamily="34" charset="0"/>
              <a:buChar char="•"/>
              <a:defRPr/>
            </a:pPr>
            <a:r>
              <a:rPr lang="en-US" sz="1600" dirty="0">
                <a:latin typeface="+mj-lt"/>
              </a:rPr>
              <a:t>Vegetable Oil grease – a Class K Fire extinguisher must be at each booth using Vegetable oils for fryers, with compliant inspection tag.</a:t>
            </a:r>
          </a:p>
          <a:p>
            <a:pPr marL="285750" indent="-285750" algn="just" fontAlgn="auto">
              <a:spcBef>
                <a:spcPts val="0"/>
              </a:spcBef>
              <a:spcAft>
                <a:spcPts val="0"/>
              </a:spcAft>
              <a:buFont typeface="Arial" pitchFamily="34" charset="0"/>
              <a:buChar char="•"/>
              <a:defRPr/>
            </a:pPr>
            <a:endParaRPr lang="en-US" sz="1600" dirty="0">
              <a:latin typeface="+mj-lt"/>
            </a:endParaRPr>
          </a:p>
          <a:p>
            <a:pPr algn="just" fontAlgn="auto">
              <a:spcBef>
                <a:spcPts val="0"/>
              </a:spcBef>
              <a:spcAft>
                <a:spcPts val="0"/>
              </a:spcAft>
              <a:defRPr/>
            </a:pPr>
            <a:r>
              <a:rPr lang="en-US" sz="1600" b="1" u="sng" dirty="0">
                <a:latin typeface="+mj-lt"/>
              </a:rPr>
              <a:t>COOKING GREASE IS A FLAMMABLE LIQUID</a:t>
            </a:r>
          </a:p>
          <a:p>
            <a:pPr marL="285750" indent="-285750" algn="just" fontAlgn="auto">
              <a:spcBef>
                <a:spcPts val="0"/>
              </a:spcBef>
              <a:spcAft>
                <a:spcPts val="0"/>
              </a:spcAft>
              <a:buFont typeface="Arial" pitchFamily="34" charset="0"/>
              <a:buChar char="•"/>
              <a:defRPr/>
            </a:pPr>
            <a:r>
              <a:rPr lang="en-US" sz="1600" dirty="0">
                <a:latin typeface="+mj-lt"/>
              </a:rPr>
              <a:t>Ignites easily</a:t>
            </a:r>
          </a:p>
          <a:p>
            <a:pPr marL="285750" indent="-285750" algn="just" fontAlgn="auto">
              <a:spcBef>
                <a:spcPts val="0"/>
              </a:spcBef>
              <a:spcAft>
                <a:spcPts val="0"/>
              </a:spcAft>
              <a:buFont typeface="Arial" pitchFamily="34" charset="0"/>
              <a:buChar char="•"/>
              <a:defRPr/>
            </a:pPr>
            <a:r>
              <a:rPr lang="en-US" sz="1600" dirty="0">
                <a:latin typeface="+mj-lt"/>
              </a:rPr>
              <a:t>Burns rapidly</a:t>
            </a:r>
          </a:p>
          <a:p>
            <a:pPr marL="285750" indent="-285750" algn="just" fontAlgn="auto">
              <a:spcBef>
                <a:spcPts val="0"/>
              </a:spcBef>
              <a:spcAft>
                <a:spcPts val="0"/>
              </a:spcAft>
              <a:buFont typeface="Arial" pitchFamily="34" charset="0"/>
              <a:buChar char="•"/>
              <a:defRPr/>
            </a:pPr>
            <a:r>
              <a:rPr lang="en-US" sz="1600" dirty="0">
                <a:latin typeface="+mj-lt"/>
              </a:rPr>
              <a:t>DO NOT use </a:t>
            </a:r>
            <a:r>
              <a:rPr lang="en-US" sz="1600" dirty="0" smtClean="0">
                <a:latin typeface="+mj-lt"/>
              </a:rPr>
              <a:t>water or flour </a:t>
            </a:r>
            <a:r>
              <a:rPr lang="en-US" sz="1600" dirty="0">
                <a:latin typeface="+mj-lt"/>
              </a:rPr>
              <a:t>to put out a cooking grease fire!  </a:t>
            </a:r>
          </a:p>
          <a:p>
            <a:pPr marL="742950" lvl="1" indent="-285750" algn="just" fontAlgn="auto">
              <a:spcBef>
                <a:spcPts val="0"/>
              </a:spcBef>
              <a:spcAft>
                <a:spcPts val="0"/>
              </a:spcAft>
              <a:buFont typeface="Arial" pitchFamily="34" charset="0"/>
              <a:buChar char="•"/>
              <a:defRPr/>
            </a:pPr>
            <a:r>
              <a:rPr lang="en-US" sz="1600" dirty="0">
                <a:latin typeface="+mj-lt"/>
              </a:rPr>
              <a:t>Water makes fire bigger</a:t>
            </a:r>
          </a:p>
          <a:p>
            <a:pPr marL="742950" lvl="1" indent="-285750" algn="just" fontAlgn="auto">
              <a:spcBef>
                <a:spcPts val="0"/>
              </a:spcBef>
              <a:spcAft>
                <a:spcPts val="0"/>
              </a:spcAft>
              <a:buFont typeface="Arial" pitchFamily="34" charset="0"/>
              <a:buChar char="•"/>
              <a:defRPr/>
            </a:pPr>
            <a:r>
              <a:rPr lang="en-US" sz="1600" dirty="0">
                <a:latin typeface="+mj-lt"/>
              </a:rPr>
              <a:t>Flour can explode</a:t>
            </a:r>
          </a:p>
          <a:p>
            <a:pPr marL="285750" indent="-285750" algn="just" fontAlgn="auto">
              <a:spcBef>
                <a:spcPts val="0"/>
              </a:spcBef>
              <a:spcAft>
                <a:spcPts val="0"/>
              </a:spcAft>
              <a:buFont typeface="Arial" pitchFamily="34" charset="0"/>
              <a:buChar char="•"/>
              <a:defRPr/>
            </a:pPr>
            <a:endParaRPr lang="en-US" sz="1600" dirty="0">
              <a:latin typeface="+mj-lt"/>
            </a:endParaRPr>
          </a:p>
        </p:txBody>
      </p:sp>
      <p:sp>
        <p:nvSpPr>
          <p:cNvPr id="9" name="Rectangle 8"/>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11"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Propane Rules &amp; Safety</a:t>
            </a:r>
          </a:p>
        </p:txBody>
      </p:sp>
      <p:sp>
        <p:nvSpPr>
          <p:cNvPr id="2" name="Content Placeholder 1"/>
          <p:cNvSpPr>
            <a:spLocks noGrp="1"/>
          </p:cNvSpPr>
          <p:nvPr>
            <p:ph idx="1"/>
          </p:nvPr>
        </p:nvSpPr>
        <p:spPr>
          <a:xfrm>
            <a:off x="457200" y="1600200"/>
            <a:ext cx="8229600" cy="4876801"/>
          </a:xfrm>
        </p:spPr>
        <p:txBody>
          <a:bodyPr>
            <a:normAutofit fontScale="77500" lnSpcReduction="20000"/>
          </a:bodyPr>
          <a:lstStyle/>
          <a:p>
            <a:pPr algn="just" fontAlgn="auto">
              <a:lnSpc>
                <a:spcPct val="120000"/>
              </a:lnSpc>
              <a:spcBef>
                <a:spcPts val="0"/>
              </a:spcBef>
              <a:spcAft>
                <a:spcPts val="0"/>
              </a:spcAft>
              <a:defRPr/>
            </a:pPr>
            <a:r>
              <a:rPr lang="en-US" sz="1600" dirty="0"/>
              <a:t>Propane tanks are only authorized to be used by food vendors in conjunction with cooking operations.  Tanks not in use must be stored on a firm surface and away from any source of ignition in upright secured position.  No more than 100 </a:t>
            </a:r>
            <a:r>
              <a:rPr lang="en-US" sz="1600" dirty="0" err="1"/>
              <a:t>lbs</a:t>
            </a:r>
            <a:r>
              <a:rPr lang="en-US" sz="1600" dirty="0"/>
              <a:t> are allowed inside a booth.  Tanks in use must be in upright secured position, not within 10’ of exits or tent walls, and connected hose must be 36” or less and be marked as “</a:t>
            </a:r>
            <a:r>
              <a:rPr lang="en-US" sz="1600" b="1" u="sng" dirty="0"/>
              <a:t>LP-Gas, Propane, 350 PSI WORKING PRESSURE”</a:t>
            </a:r>
            <a:r>
              <a:rPr lang="en-US" sz="1600" dirty="0"/>
              <a:t> along with manufacturers name/trademark.   </a:t>
            </a:r>
          </a:p>
          <a:p>
            <a:pPr algn="just" fontAlgn="auto">
              <a:lnSpc>
                <a:spcPct val="120000"/>
              </a:lnSpc>
              <a:spcBef>
                <a:spcPts val="0"/>
              </a:spcBef>
              <a:spcAft>
                <a:spcPts val="0"/>
              </a:spcAft>
              <a:defRPr/>
            </a:pPr>
            <a:r>
              <a:rPr lang="en-US" sz="1600" b="1" dirty="0"/>
              <a:t>Health Hazards</a:t>
            </a:r>
          </a:p>
          <a:p>
            <a:pPr lvl="1" algn="just" fontAlgn="auto">
              <a:lnSpc>
                <a:spcPct val="120000"/>
              </a:lnSpc>
              <a:spcBef>
                <a:spcPts val="0"/>
              </a:spcBef>
              <a:spcAft>
                <a:spcPts val="0"/>
              </a:spcAft>
              <a:buFont typeface="Arial" pitchFamily="34" charset="0"/>
              <a:buChar char="•"/>
              <a:defRPr/>
            </a:pPr>
            <a:r>
              <a:rPr lang="en-US" sz="1400" dirty="0" smtClean="0"/>
              <a:t>Contact </a:t>
            </a:r>
            <a:r>
              <a:rPr lang="en-US" sz="1400" dirty="0"/>
              <a:t>with liquid or cold vapor may cause frostbite, freeze burns, and permanent eye damage</a:t>
            </a:r>
          </a:p>
          <a:p>
            <a:pPr lvl="1" algn="just" fontAlgn="auto">
              <a:lnSpc>
                <a:spcPct val="120000"/>
              </a:lnSpc>
              <a:spcBef>
                <a:spcPts val="0"/>
              </a:spcBef>
              <a:spcAft>
                <a:spcPts val="0"/>
              </a:spcAft>
              <a:buFont typeface="Arial" pitchFamily="34" charset="0"/>
              <a:buChar char="•"/>
              <a:defRPr/>
            </a:pPr>
            <a:r>
              <a:rPr lang="en-US" sz="1400" dirty="0"/>
              <a:t>Contact to mucous membranes with liquefied product may cause frostbite and freeze burns. Signs of frostbite include a change in the color of the skin to gray or white, possibly followed by blistering. Skin may become inflamed and painful.</a:t>
            </a:r>
          </a:p>
          <a:p>
            <a:pPr algn="just" fontAlgn="auto">
              <a:lnSpc>
                <a:spcPct val="120000"/>
              </a:lnSpc>
              <a:spcBef>
                <a:spcPts val="0"/>
              </a:spcBef>
              <a:spcAft>
                <a:spcPts val="0"/>
              </a:spcAft>
              <a:defRPr/>
            </a:pPr>
            <a:r>
              <a:rPr lang="en-US" sz="1600" b="1" dirty="0"/>
              <a:t>First </a:t>
            </a:r>
            <a:r>
              <a:rPr lang="en-US" sz="1600" b="1" dirty="0" smtClean="0"/>
              <a:t>Aid</a:t>
            </a:r>
            <a:endParaRPr lang="en-US" sz="1600" b="1" dirty="0"/>
          </a:p>
          <a:p>
            <a:pPr lvl="1" algn="just" fontAlgn="auto">
              <a:lnSpc>
                <a:spcPct val="120000"/>
              </a:lnSpc>
              <a:spcBef>
                <a:spcPts val="0"/>
              </a:spcBef>
              <a:spcAft>
                <a:spcPts val="0"/>
              </a:spcAft>
              <a:buFont typeface="Arial" pitchFamily="34" charset="0"/>
              <a:buChar char="•"/>
              <a:defRPr/>
            </a:pPr>
            <a:r>
              <a:rPr lang="en-US" sz="1400" b="1" dirty="0"/>
              <a:t>EYES  </a:t>
            </a:r>
            <a:r>
              <a:rPr lang="en-US" sz="1400" dirty="0"/>
              <a:t>In case of contact with eyes, immediately flush with clean, low-pressure water for at least 15 min. Hold eyelids open to ensure adequate flushing. Seek medical attention.</a:t>
            </a:r>
          </a:p>
          <a:p>
            <a:pPr lvl="1" algn="just" fontAlgn="auto">
              <a:lnSpc>
                <a:spcPct val="120000"/>
              </a:lnSpc>
              <a:spcBef>
                <a:spcPts val="0"/>
              </a:spcBef>
              <a:spcAft>
                <a:spcPts val="0"/>
              </a:spcAft>
              <a:buFont typeface="Arial" pitchFamily="34" charset="0"/>
              <a:buChar char="•"/>
              <a:defRPr/>
            </a:pPr>
            <a:r>
              <a:rPr lang="en-US" sz="1400" b="1" dirty="0"/>
              <a:t>SKIN  </a:t>
            </a:r>
            <a:r>
              <a:rPr lang="en-US" sz="1400" dirty="0"/>
              <a:t>Remove contaminated clothing. Wash contaminated areas thoroughly with soap and water or waterless hand cleanser. Obtain medical attention if irritation or redness develops.</a:t>
            </a:r>
          </a:p>
          <a:p>
            <a:pPr lvl="1" algn="just" fontAlgn="auto">
              <a:lnSpc>
                <a:spcPct val="120000"/>
              </a:lnSpc>
              <a:spcBef>
                <a:spcPts val="0"/>
              </a:spcBef>
              <a:spcAft>
                <a:spcPts val="0"/>
              </a:spcAft>
              <a:buFont typeface="Arial" pitchFamily="34" charset="0"/>
              <a:buChar char="•"/>
              <a:defRPr/>
            </a:pPr>
            <a:r>
              <a:rPr lang="en-US" sz="1400" b="1" dirty="0"/>
              <a:t>INGESTION  </a:t>
            </a:r>
            <a:r>
              <a:rPr lang="en-US" sz="1400" dirty="0"/>
              <a:t>Risk of ingestion is extremely low. However, in cases of ingestion or oral exposure, seek immediate medical attention.</a:t>
            </a:r>
          </a:p>
          <a:p>
            <a:pPr lvl="1" algn="just" fontAlgn="auto">
              <a:lnSpc>
                <a:spcPct val="120000"/>
              </a:lnSpc>
              <a:spcBef>
                <a:spcPts val="0"/>
              </a:spcBef>
              <a:spcAft>
                <a:spcPts val="0"/>
              </a:spcAft>
              <a:buFont typeface="Arial" pitchFamily="34" charset="0"/>
              <a:buChar char="•"/>
              <a:defRPr/>
            </a:pPr>
            <a:r>
              <a:rPr lang="en-US" sz="1400" b="1" dirty="0"/>
              <a:t>INHALATION  </a:t>
            </a:r>
            <a:r>
              <a:rPr lang="en-US" sz="1400" dirty="0"/>
              <a:t>Remove person to fresh air. If person is not breathing, provide artificial respiration. If necessary, provide additional oxygen once breathing is restored if trained to do so. Seek medical attention immediately</a:t>
            </a:r>
            <a:r>
              <a:rPr lang="en-US" sz="1400" dirty="0" smtClean="0"/>
              <a:t>.</a:t>
            </a:r>
            <a:endParaRPr lang="en-US" sz="1400" dirty="0"/>
          </a:p>
          <a:p>
            <a:pPr algn="just" fontAlgn="auto">
              <a:lnSpc>
                <a:spcPct val="120000"/>
              </a:lnSpc>
              <a:spcBef>
                <a:spcPts val="0"/>
              </a:spcBef>
              <a:spcAft>
                <a:spcPts val="0"/>
              </a:spcAft>
              <a:defRPr/>
            </a:pPr>
            <a:r>
              <a:rPr lang="en-US" sz="1600" b="1" dirty="0">
                <a:solidFill>
                  <a:srgbClr val="FF0000"/>
                </a:solidFill>
              </a:rPr>
              <a:t>FIRE AND EXPLOSION </a:t>
            </a:r>
            <a:r>
              <a:rPr lang="en-US" sz="1600" b="1" dirty="0" smtClean="0">
                <a:solidFill>
                  <a:srgbClr val="FF0000"/>
                </a:solidFill>
              </a:rPr>
              <a:t>HAZARDS </a:t>
            </a:r>
            <a:r>
              <a:rPr lang="en-US" sz="1600" dirty="0" smtClean="0"/>
              <a:t>Liquid </a:t>
            </a:r>
            <a:r>
              <a:rPr lang="en-US" sz="1600" dirty="0"/>
              <a:t>releases flammable vapors at well below ambient temperatures and readily forms a flammable mixture with air. Dangerous fire and explosion hazard when exposed to heat, sparks or flame. Vapors  are heavier than air and may travel long distances to a point of ignition and flash back. Container may explode in heat or fire. Runoff to sewer may cause fire or explosion hazard.</a:t>
            </a:r>
          </a:p>
          <a:p>
            <a:pPr algn="just" fontAlgn="auto">
              <a:lnSpc>
                <a:spcPct val="120000"/>
              </a:lnSpc>
              <a:spcBef>
                <a:spcPts val="0"/>
              </a:spcBef>
              <a:spcAft>
                <a:spcPts val="0"/>
              </a:spcAft>
              <a:defRPr/>
            </a:pPr>
            <a:r>
              <a:rPr lang="en-US" sz="1600" b="1" dirty="0">
                <a:solidFill>
                  <a:srgbClr val="FF0000"/>
                </a:solidFill>
              </a:rPr>
              <a:t>EXTINGUISHING </a:t>
            </a:r>
            <a:r>
              <a:rPr lang="en-US" sz="1600" b="1" dirty="0" smtClean="0">
                <a:solidFill>
                  <a:srgbClr val="FF0000"/>
                </a:solidFill>
              </a:rPr>
              <a:t>MEDIA </a:t>
            </a:r>
            <a:r>
              <a:rPr lang="en-US" sz="1600" dirty="0" smtClean="0"/>
              <a:t>Dry </a:t>
            </a:r>
            <a:r>
              <a:rPr lang="en-US" sz="1600" dirty="0"/>
              <a:t>chemical, carbon dioxide, </a:t>
            </a:r>
            <a:r>
              <a:rPr lang="en-US" sz="1600" dirty="0" err="1"/>
              <a:t>Halon</a:t>
            </a:r>
            <a:r>
              <a:rPr lang="en-US" sz="1600" dirty="0"/>
              <a:t> or water. However, fire should not be extinguished unless flow of gas can be immediately stopped.</a:t>
            </a:r>
          </a:p>
          <a:p>
            <a:pPr algn="just">
              <a:lnSpc>
                <a:spcPct val="120000"/>
              </a:lnSpc>
            </a:pPr>
            <a:endParaRPr lang="en-US" sz="1600" dirty="0"/>
          </a:p>
        </p:txBody>
      </p:sp>
      <p:pic>
        <p:nvPicPr>
          <p:cNvPr id="50178" name="Picture 2" descr="C:\Users\Bill\AppData\Local\Microsoft\Windows\Temporary Internet Files\Content.IE5\OYB7HEBU\MC9003837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39713"/>
            <a:ext cx="773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9"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74638"/>
            <a:ext cx="8229600" cy="944562"/>
          </a:xfrm>
        </p:spPr>
        <p:txBody>
          <a:bodyPr/>
          <a:lstStyle/>
          <a:p>
            <a:pPr eaLnBrk="1" hangingPunct="1"/>
            <a:r>
              <a:rPr lang="en-US" dirty="0" smtClean="0"/>
              <a:t>Diesel Fuel Rules &amp; Safety </a:t>
            </a:r>
          </a:p>
        </p:txBody>
      </p:sp>
      <p:sp>
        <p:nvSpPr>
          <p:cNvPr id="37890" name="TextBox 2"/>
          <p:cNvSpPr txBox="1">
            <a:spLocks noChangeArrowheads="1"/>
          </p:cNvSpPr>
          <p:nvPr/>
        </p:nvSpPr>
        <p:spPr bwMode="auto">
          <a:xfrm>
            <a:off x="547688" y="1219200"/>
            <a:ext cx="807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10000"/>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dirty="0">
                <a:latin typeface="Calibri" pitchFamily="34" charset="0"/>
              </a:rPr>
              <a:t>Diesel fuel is prohibited on site except when used to provide power for contractors equipment and generators and portable lights.  All stationary diesel fueled equipment must have absorbent mats placed under motors and fuel tanks to catch small fuel spills</a:t>
            </a:r>
            <a:r>
              <a:rPr lang="en-US" sz="1400" dirty="0" smtClean="0">
                <a:latin typeface="Calibri" pitchFamily="34" charset="0"/>
              </a:rPr>
              <a:t>.</a:t>
            </a:r>
          </a:p>
          <a:p>
            <a:endParaRPr lang="en-US" sz="1400" b="1" u="sng" dirty="0">
              <a:latin typeface="Calibri" pitchFamily="34" charset="0"/>
            </a:endParaRPr>
          </a:p>
          <a:p>
            <a:pPr algn="ctr"/>
            <a:r>
              <a:rPr lang="en-US" sz="1400" b="1" dirty="0">
                <a:solidFill>
                  <a:srgbClr val="FF0000"/>
                </a:solidFill>
                <a:latin typeface="Calibri" pitchFamily="34" charset="0"/>
              </a:rPr>
              <a:t>COMBUSTIBLE </a:t>
            </a:r>
            <a:r>
              <a:rPr lang="en-US" sz="1400" b="1" dirty="0" smtClean="0">
                <a:solidFill>
                  <a:srgbClr val="FF0000"/>
                </a:solidFill>
                <a:latin typeface="Calibri" pitchFamily="34" charset="0"/>
              </a:rPr>
              <a:t>LIQUID</a:t>
            </a:r>
            <a:br>
              <a:rPr lang="en-US" sz="1400" b="1" dirty="0" smtClean="0">
                <a:solidFill>
                  <a:srgbClr val="FF0000"/>
                </a:solidFill>
                <a:latin typeface="Calibri" pitchFamily="34" charset="0"/>
              </a:rPr>
            </a:br>
            <a:r>
              <a:rPr lang="en-US" sz="1400" dirty="0" smtClean="0">
                <a:latin typeface="Calibri" pitchFamily="34" charset="0"/>
              </a:rPr>
              <a:t>Vapors </a:t>
            </a:r>
            <a:r>
              <a:rPr lang="en-US" sz="1400" dirty="0">
                <a:latin typeface="Calibri" pitchFamily="34" charset="0"/>
              </a:rPr>
              <a:t>may be ignited rapidly when exposed to heat, spark, open flame or other source</a:t>
            </a:r>
            <a:r>
              <a:rPr lang="en-US" sz="1400" dirty="0" smtClean="0">
                <a:latin typeface="Calibri" pitchFamily="34" charset="0"/>
              </a:rPr>
              <a:t>.</a:t>
            </a:r>
          </a:p>
          <a:p>
            <a:pPr algn="ctr"/>
            <a:endParaRPr lang="en-US" sz="1400" dirty="0">
              <a:latin typeface="Calibri" pitchFamily="34" charset="0"/>
            </a:endParaRPr>
          </a:p>
          <a:p>
            <a:pPr algn="ctr"/>
            <a:r>
              <a:rPr lang="en-US" sz="1400" b="1" dirty="0">
                <a:solidFill>
                  <a:srgbClr val="FF0000"/>
                </a:solidFill>
                <a:latin typeface="Calibri" pitchFamily="34" charset="0"/>
              </a:rPr>
              <a:t>EFFECTS CENTRAL NERVOUS SYSTEM  -  HARMFUL OR FATAL IF SWALLOWED</a:t>
            </a:r>
          </a:p>
          <a:p>
            <a:r>
              <a:rPr lang="en-US" sz="1400" b="1" dirty="0">
                <a:latin typeface="Calibri" pitchFamily="34" charset="0"/>
              </a:rPr>
              <a:t>Moderate fire hazard.  Avoid breathing vapors or mists.  May cause dizziness and drowsiness.  May cause moderate eye irritation and skin irritation (rash).  Long-term, repeated exposure may cause skin cancer.  If ingested, do NOT induce vomiting, as this may cause chemical pneumonia  (fluid in the lungs).</a:t>
            </a:r>
          </a:p>
          <a:p>
            <a:endParaRPr lang="en-US" sz="1400" b="1" dirty="0">
              <a:latin typeface="Calibri" pitchFamily="34" charset="0"/>
            </a:endParaRPr>
          </a:p>
          <a:p>
            <a:pPr algn="ctr"/>
            <a:r>
              <a:rPr lang="en-US" sz="1400" b="1" dirty="0">
                <a:solidFill>
                  <a:srgbClr val="FF0000"/>
                </a:solidFill>
                <a:latin typeface="Calibri" pitchFamily="34" charset="0"/>
              </a:rPr>
              <a:t>FIRST AID</a:t>
            </a:r>
          </a:p>
          <a:p>
            <a:r>
              <a:rPr lang="en-US" sz="1400" b="1" dirty="0">
                <a:latin typeface="Calibri" pitchFamily="34" charset="0"/>
              </a:rPr>
              <a:t>EYES  </a:t>
            </a:r>
            <a:r>
              <a:rPr lang="en-US" sz="1400" dirty="0">
                <a:latin typeface="Calibri" pitchFamily="34" charset="0"/>
              </a:rPr>
              <a:t>In case of contact with eyes, immediately flush with clean, low-pressure water for at least 15 min. Hold eyelids open to ensure adequate flushing.  Seek medical attention.</a:t>
            </a:r>
          </a:p>
          <a:p>
            <a:r>
              <a:rPr lang="en-US" sz="1400" b="1" dirty="0">
                <a:latin typeface="Calibri" pitchFamily="34" charset="0"/>
              </a:rPr>
              <a:t>SKIN  </a:t>
            </a:r>
            <a:r>
              <a:rPr lang="en-US" sz="1400" dirty="0">
                <a:latin typeface="Calibri" pitchFamily="34" charset="0"/>
              </a:rPr>
              <a:t>Remove contaminated clothing. Wash contaminated areas thoroughly with soap and water or waterless hand cleanser. Obtain medical attention if irritation or redness develops.</a:t>
            </a:r>
          </a:p>
          <a:p>
            <a:r>
              <a:rPr lang="en-US" sz="1400" b="1" dirty="0">
                <a:latin typeface="Calibri" pitchFamily="34" charset="0"/>
              </a:rPr>
              <a:t>INGESTION  </a:t>
            </a:r>
            <a:r>
              <a:rPr lang="en-US" sz="1400" dirty="0">
                <a:latin typeface="Calibri" pitchFamily="34" charset="0"/>
              </a:rPr>
              <a:t>DO NOT INDUCE VOMITING. Do not give liquids. Obtain immediate medical attention. If spontaneous vomiting occurs, lean victim forward to reduce the risk of aspiration. Monitor for breathing difficulties.  Small amounts of material which enter the mouth should be rinsed out until the taste is dissipated.</a:t>
            </a:r>
          </a:p>
          <a:p>
            <a:r>
              <a:rPr lang="en-US" sz="1400" b="1" dirty="0">
                <a:latin typeface="Calibri" pitchFamily="34" charset="0"/>
              </a:rPr>
              <a:t>INHALATION  </a:t>
            </a:r>
            <a:r>
              <a:rPr lang="en-US" sz="1400" dirty="0">
                <a:latin typeface="Calibri" pitchFamily="34" charset="0"/>
              </a:rPr>
              <a:t>Remove person to fresh air. If person is not breathing provide artificial respiration. If necessary, provide additional oxygen once breathing is restored if trained to do so. Seek medical attention immediately</a:t>
            </a:r>
            <a:r>
              <a:rPr lang="en-US" sz="1400" dirty="0" smtClean="0">
                <a:latin typeface="Calibri" pitchFamily="34" charset="0"/>
              </a:rPr>
              <a:t>.</a:t>
            </a:r>
          </a:p>
          <a:p>
            <a:endParaRPr lang="en-US" sz="1400" b="1" dirty="0">
              <a:latin typeface="Calibri" pitchFamily="34" charset="0"/>
            </a:endParaRPr>
          </a:p>
          <a:p>
            <a:pPr algn="ctr"/>
            <a:r>
              <a:rPr lang="en-US" sz="1400" b="1" dirty="0">
                <a:solidFill>
                  <a:srgbClr val="FF0000"/>
                </a:solidFill>
                <a:latin typeface="Calibri" pitchFamily="34" charset="0"/>
              </a:rPr>
              <a:t>FIRE EXTINGUISHERS</a:t>
            </a:r>
          </a:p>
          <a:p>
            <a:r>
              <a:rPr lang="en-US" sz="1400" dirty="0">
                <a:latin typeface="Calibri" pitchFamily="34" charset="0"/>
              </a:rPr>
              <a:t>Any extinguisher suitable for Class B fires, dry chemical, CO2, water spray, fire fighting foam, or </a:t>
            </a:r>
            <a:r>
              <a:rPr lang="en-US" sz="1400" dirty="0" err="1">
                <a:latin typeface="Calibri" pitchFamily="34" charset="0"/>
              </a:rPr>
              <a:t>Halon</a:t>
            </a:r>
            <a:r>
              <a:rPr lang="en-US" sz="1400" dirty="0">
                <a:latin typeface="Calibri" pitchFamily="34" charset="0"/>
              </a:rPr>
              <a:t>.</a:t>
            </a:r>
            <a:endParaRPr lang="en-US" sz="1400" b="1" dirty="0">
              <a:latin typeface="Calibri" pitchFamily="34" charset="0"/>
            </a:endParaRPr>
          </a:p>
          <a:p>
            <a:endParaRPr lang="en-US" sz="1400" dirty="0">
              <a:latin typeface="Calibri" pitchFamily="34" charset="0"/>
            </a:endParaRPr>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8"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Generator Rules &amp; Safety</a:t>
            </a:r>
          </a:p>
        </p:txBody>
      </p:sp>
      <p:sp>
        <p:nvSpPr>
          <p:cNvPr id="2" name="Content Placeholder 1"/>
          <p:cNvSpPr>
            <a:spLocks noGrp="1"/>
          </p:cNvSpPr>
          <p:nvPr>
            <p:ph idx="1"/>
          </p:nvPr>
        </p:nvSpPr>
        <p:spPr>
          <a:xfrm>
            <a:off x="457200" y="1600200"/>
            <a:ext cx="8229600" cy="4876801"/>
          </a:xfrm>
        </p:spPr>
        <p:txBody>
          <a:bodyPr>
            <a:normAutofit fontScale="77500" lnSpcReduction="20000"/>
          </a:bodyPr>
          <a:lstStyle/>
          <a:p>
            <a:pPr algn="just" fontAlgn="auto">
              <a:lnSpc>
                <a:spcPct val="120000"/>
              </a:lnSpc>
              <a:spcBef>
                <a:spcPts val="0"/>
              </a:spcBef>
              <a:spcAft>
                <a:spcPts val="300"/>
              </a:spcAft>
              <a:defRPr/>
            </a:pPr>
            <a:r>
              <a:rPr lang="en-US" sz="1600" b="1" dirty="0">
                <a:solidFill>
                  <a:srgbClr val="FF0000"/>
                </a:solidFill>
              </a:rPr>
              <a:t>The City of Boston does not permit the use of </a:t>
            </a:r>
            <a:r>
              <a:rPr lang="en-US" sz="1600" b="1" dirty="0" smtClean="0">
                <a:solidFill>
                  <a:srgbClr val="FF0000"/>
                </a:solidFill>
              </a:rPr>
              <a:t>gas-powered generators!</a:t>
            </a:r>
            <a:endParaRPr lang="en-US" sz="1600" b="1" dirty="0">
              <a:solidFill>
                <a:srgbClr val="FF0000"/>
              </a:solidFill>
            </a:endParaRPr>
          </a:p>
          <a:p>
            <a:pPr algn="just" fontAlgn="auto">
              <a:lnSpc>
                <a:spcPct val="120000"/>
              </a:lnSpc>
              <a:spcBef>
                <a:spcPts val="0"/>
              </a:spcBef>
              <a:spcAft>
                <a:spcPts val="300"/>
              </a:spcAft>
              <a:defRPr/>
            </a:pPr>
            <a:r>
              <a:rPr lang="en-US" sz="1600" dirty="0"/>
              <a:t>Only </a:t>
            </a:r>
            <a:r>
              <a:rPr lang="en-US" sz="1600" dirty="0" smtClean="0"/>
              <a:t>electric generators </a:t>
            </a:r>
            <a:r>
              <a:rPr lang="en-US" sz="1600" dirty="0"/>
              <a:t>are allowed on Festival grounds and must be located at least 20 feet from tents, parked vehicles, or structures. </a:t>
            </a:r>
            <a:r>
              <a:rPr lang="en-US" sz="1600" dirty="0" smtClean="0"/>
              <a:t> </a:t>
            </a:r>
            <a:r>
              <a:rPr lang="en-US" sz="1600" dirty="0"/>
              <a:t>Each </a:t>
            </a:r>
            <a:r>
              <a:rPr lang="en-US" sz="1600" dirty="0" smtClean="0"/>
              <a:t>generator </a:t>
            </a:r>
            <a:r>
              <a:rPr lang="en-US" sz="1600" dirty="0"/>
              <a:t>must be permitted by City of Boston, and adhere to City of Boston rules and regulations</a:t>
            </a:r>
            <a:r>
              <a:rPr lang="en-US" sz="1600" dirty="0" smtClean="0"/>
              <a:t>.</a:t>
            </a:r>
            <a:endParaRPr lang="en-US" sz="1600" dirty="0"/>
          </a:p>
          <a:p>
            <a:pPr algn="just" fontAlgn="auto">
              <a:lnSpc>
                <a:spcPct val="120000"/>
              </a:lnSpc>
              <a:spcBef>
                <a:spcPts val="0"/>
              </a:spcBef>
              <a:spcAft>
                <a:spcPts val="300"/>
              </a:spcAft>
              <a:defRPr/>
            </a:pPr>
            <a:r>
              <a:rPr lang="en-US" sz="1600" b="1" dirty="0" smtClean="0">
                <a:solidFill>
                  <a:srgbClr val="FF0000"/>
                </a:solidFill>
              </a:rPr>
              <a:t>Diesel-fuel generators can only be used in the </a:t>
            </a:r>
            <a:r>
              <a:rPr lang="en-US" sz="1600" b="1" dirty="0">
                <a:solidFill>
                  <a:srgbClr val="FF0000"/>
                </a:solidFill>
              </a:rPr>
              <a:t>Parade, </a:t>
            </a:r>
            <a:r>
              <a:rPr lang="en-US" sz="1600" b="1" dirty="0" smtClean="0">
                <a:solidFill>
                  <a:srgbClr val="FF0000"/>
                </a:solidFill>
              </a:rPr>
              <a:t>they are prohibited </a:t>
            </a:r>
            <a:r>
              <a:rPr lang="en-US" sz="1600" b="1" dirty="0">
                <a:solidFill>
                  <a:srgbClr val="FF0000"/>
                </a:solidFill>
              </a:rPr>
              <a:t>on Festival </a:t>
            </a:r>
            <a:r>
              <a:rPr lang="en-US" sz="1600" b="1" dirty="0" smtClean="0">
                <a:solidFill>
                  <a:srgbClr val="FF0000"/>
                </a:solidFill>
              </a:rPr>
              <a:t>grounds</a:t>
            </a:r>
            <a:endParaRPr lang="en-US" sz="1600" b="1" dirty="0">
              <a:solidFill>
                <a:srgbClr val="FF0000"/>
              </a:solidFill>
            </a:endParaRPr>
          </a:p>
          <a:p>
            <a:pPr algn="just" fontAlgn="auto">
              <a:lnSpc>
                <a:spcPct val="120000"/>
              </a:lnSpc>
              <a:spcBef>
                <a:spcPts val="0"/>
              </a:spcBef>
              <a:spcAft>
                <a:spcPts val="300"/>
              </a:spcAft>
              <a:buFont typeface="Arial" pitchFamily="34" charset="0"/>
              <a:buChar char="•"/>
              <a:defRPr/>
            </a:pPr>
            <a:r>
              <a:rPr lang="en-US" sz="1600" b="1" dirty="0">
                <a:solidFill>
                  <a:srgbClr val="FF0000"/>
                </a:solidFill>
              </a:rPr>
              <a:t>COMBUSTIBLE LIQUID </a:t>
            </a:r>
            <a:r>
              <a:rPr lang="en-US" sz="1600" dirty="0" smtClean="0"/>
              <a:t>Vapors </a:t>
            </a:r>
            <a:r>
              <a:rPr lang="en-US" sz="1600" dirty="0"/>
              <a:t>may be ignited rapidly when exposed to heat, spark, open flame or other source </a:t>
            </a:r>
          </a:p>
          <a:p>
            <a:pPr algn="just" fontAlgn="auto">
              <a:lnSpc>
                <a:spcPct val="120000"/>
              </a:lnSpc>
              <a:spcBef>
                <a:spcPts val="0"/>
              </a:spcBef>
              <a:spcAft>
                <a:spcPts val="300"/>
              </a:spcAft>
              <a:buFont typeface="Arial" pitchFamily="34" charset="0"/>
              <a:buChar char="•"/>
              <a:defRPr/>
            </a:pPr>
            <a:r>
              <a:rPr lang="en-US" sz="1600" b="1" dirty="0"/>
              <a:t>EFFECTS CENTRAL NERVOUS SYSTEM  -  HARMFUL OR FATAL IF SWALLOWED</a:t>
            </a:r>
          </a:p>
          <a:p>
            <a:pPr algn="just" fontAlgn="auto">
              <a:lnSpc>
                <a:spcPct val="120000"/>
              </a:lnSpc>
              <a:spcBef>
                <a:spcPts val="0"/>
              </a:spcBef>
              <a:spcAft>
                <a:spcPts val="300"/>
              </a:spcAft>
              <a:defRPr/>
            </a:pPr>
            <a:r>
              <a:rPr lang="en-US" sz="1600" b="1" dirty="0"/>
              <a:t>Moderate fire hazard. </a:t>
            </a:r>
            <a:r>
              <a:rPr lang="en-US" sz="1600" b="1" dirty="0" smtClean="0"/>
              <a:t>Avoid </a:t>
            </a:r>
            <a:r>
              <a:rPr lang="en-US" sz="1600" b="1" dirty="0"/>
              <a:t>breathing vapors or mists. </a:t>
            </a:r>
            <a:r>
              <a:rPr lang="en-US" sz="1600" b="1" dirty="0" smtClean="0"/>
              <a:t>May </a:t>
            </a:r>
            <a:r>
              <a:rPr lang="en-US" sz="1600" b="1" dirty="0"/>
              <a:t>cause dizziness and drowsiness. </a:t>
            </a:r>
            <a:r>
              <a:rPr lang="en-US" sz="1600" b="1" dirty="0" smtClean="0"/>
              <a:t>May </a:t>
            </a:r>
            <a:r>
              <a:rPr lang="en-US" sz="1600" b="1" dirty="0"/>
              <a:t>cause moderate eye irritation and skin irritation (rash). </a:t>
            </a:r>
            <a:r>
              <a:rPr lang="en-US" sz="1600" b="1" dirty="0" smtClean="0"/>
              <a:t>Long-term</a:t>
            </a:r>
            <a:r>
              <a:rPr lang="en-US" sz="1600" b="1" dirty="0"/>
              <a:t>, repeated exposure may cause skin cancer. </a:t>
            </a:r>
            <a:r>
              <a:rPr lang="en-US" sz="1600" b="1" dirty="0" smtClean="0"/>
              <a:t>If </a:t>
            </a:r>
            <a:r>
              <a:rPr lang="en-US" sz="1600" b="1" dirty="0"/>
              <a:t>ingested, do NOT induce vomiting, as this may cause chemical pneumonia </a:t>
            </a:r>
            <a:r>
              <a:rPr lang="en-US" sz="1600" b="1" dirty="0" smtClean="0"/>
              <a:t>(</a:t>
            </a:r>
            <a:r>
              <a:rPr lang="en-US" sz="1600" b="1" dirty="0"/>
              <a:t>fluid in the lungs).</a:t>
            </a:r>
          </a:p>
          <a:p>
            <a:pPr algn="just" fontAlgn="auto">
              <a:lnSpc>
                <a:spcPct val="120000"/>
              </a:lnSpc>
              <a:spcBef>
                <a:spcPts val="0"/>
              </a:spcBef>
              <a:spcAft>
                <a:spcPts val="300"/>
              </a:spcAft>
              <a:defRPr/>
            </a:pPr>
            <a:r>
              <a:rPr lang="en-US" sz="1600" b="1" dirty="0"/>
              <a:t>FIRST AID</a:t>
            </a:r>
          </a:p>
          <a:p>
            <a:pPr lvl="1" algn="just" fontAlgn="auto">
              <a:lnSpc>
                <a:spcPct val="120000"/>
              </a:lnSpc>
              <a:spcBef>
                <a:spcPts val="0"/>
              </a:spcBef>
              <a:spcAft>
                <a:spcPts val="300"/>
              </a:spcAft>
              <a:defRPr/>
            </a:pPr>
            <a:r>
              <a:rPr lang="en-US" sz="1500" b="1" dirty="0"/>
              <a:t>EYES  </a:t>
            </a:r>
            <a:r>
              <a:rPr lang="en-US" sz="1500" dirty="0"/>
              <a:t>In case of contact with eyes, immediately flush with clean, low-pressure water for at least 15 min. Hold eyelids open to ensure adequate flushing.  Seek medical attention.</a:t>
            </a:r>
          </a:p>
          <a:p>
            <a:pPr lvl="1" algn="just" fontAlgn="auto">
              <a:lnSpc>
                <a:spcPct val="120000"/>
              </a:lnSpc>
              <a:spcBef>
                <a:spcPts val="0"/>
              </a:spcBef>
              <a:spcAft>
                <a:spcPts val="300"/>
              </a:spcAft>
              <a:defRPr/>
            </a:pPr>
            <a:r>
              <a:rPr lang="en-US" sz="1500" b="1" dirty="0"/>
              <a:t>SKIN  </a:t>
            </a:r>
            <a:r>
              <a:rPr lang="en-US" sz="1500" dirty="0"/>
              <a:t>Remove contaminated clothing. Wash contaminated areas thoroughly with soap and water or waterless hand cleanser. Obtain medical attention if irritation or redness develops.</a:t>
            </a:r>
          </a:p>
          <a:p>
            <a:pPr lvl="1" algn="just" fontAlgn="auto">
              <a:lnSpc>
                <a:spcPct val="120000"/>
              </a:lnSpc>
              <a:spcBef>
                <a:spcPts val="0"/>
              </a:spcBef>
              <a:spcAft>
                <a:spcPts val="300"/>
              </a:spcAft>
              <a:defRPr/>
            </a:pPr>
            <a:r>
              <a:rPr lang="en-US" sz="1500" b="1" dirty="0"/>
              <a:t>INGESTION  </a:t>
            </a:r>
            <a:r>
              <a:rPr lang="en-US" sz="1500" dirty="0"/>
              <a:t>DO NOT INDUCE VOMITING. Do not give liquids. Obtain immediate medical attention. If spontaneous vomiting occurs, lean victim forward to reduce the risk of aspiration. Monitor for breathing difficulties.  Small amounts of material which enter the mouth should be rinsed out until the taste is dissipated.</a:t>
            </a:r>
          </a:p>
          <a:p>
            <a:pPr lvl="1" algn="just" fontAlgn="auto">
              <a:lnSpc>
                <a:spcPct val="120000"/>
              </a:lnSpc>
              <a:spcBef>
                <a:spcPts val="0"/>
              </a:spcBef>
              <a:spcAft>
                <a:spcPts val="300"/>
              </a:spcAft>
              <a:defRPr/>
            </a:pPr>
            <a:r>
              <a:rPr lang="en-US" sz="1500" b="1" dirty="0"/>
              <a:t>INHALATION  </a:t>
            </a:r>
            <a:r>
              <a:rPr lang="en-US" sz="1500" dirty="0"/>
              <a:t>Remove person to fresh air. If person is not breathing provide artificial respiration. If necessary, provide additional oxygen once breathing is restored if trained to do so. Seek medical attention immediately</a:t>
            </a:r>
            <a:r>
              <a:rPr lang="en-US" sz="1500" dirty="0" smtClean="0"/>
              <a:t>.</a:t>
            </a:r>
            <a:endParaRPr lang="en-US" sz="1500" b="1" dirty="0"/>
          </a:p>
          <a:p>
            <a:pPr algn="just" fontAlgn="auto">
              <a:lnSpc>
                <a:spcPct val="120000"/>
              </a:lnSpc>
              <a:spcBef>
                <a:spcPts val="0"/>
              </a:spcBef>
              <a:spcAft>
                <a:spcPts val="300"/>
              </a:spcAft>
              <a:defRPr/>
            </a:pPr>
            <a:r>
              <a:rPr lang="en-US" sz="1600" b="1" dirty="0">
                <a:solidFill>
                  <a:srgbClr val="FF0000"/>
                </a:solidFill>
              </a:rPr>
              <a:t>FIRE EXTINGUISHERS </a:t>
            </a:r>
            <a:r>
              <a:rPr lang="en-US" sz="1600" dirty="0" smtClean="0"/>
              <a:t>Any </a:t>
            </a:r>
            <a:r>
              <a:rPr lang="en-US" sz="1600" dirty="0"/>
              <a:t>extinguisher suitable for Class B fires, dry chemical, CO2, water spray, fire fighting foam, or </a:t>
            </a:r>
            <a:r>
              <a:rPr lang="en-US" sz="1600" dirty="0" err="1"/>
              <a:t>Halon</a:t>
            </a:r>
            <a:r>
              <a:rPr lang="en-US" sz="1600" dirty="0"/>
              <a:t>.</a:t>
            </a:r>
            <a:endParaRPr lang="en-US" sz="1600" b="1" dirty="0"/>
          </a:p>
          <a:p>
            <a:pPr algn="just" fontAlgn="auto">
              <a:lnSpc>
                <a:spcPct val="120000"/>
              </a:lnSpc>
              <a:spcBef>
                <a:spcPts val="0"/>
              </a:spcBef>
              <a:spcAft>
                <a:spcPts val="300"/>
              </a:spcAft>
              <a:defRPr/>
            </a:pPr>
            <a:endParaRPr lang="en-US" sz="1600" dirty="0"/>
          </a:p>
          <a:p>
            <a:pPr algn="just">
              <a:lnSpc>
                <a:spcPct val="120000"/>
              </a:lnSpc>
              <a:spcAft>
                <a:spcPts val="300"/>
              </a:spcAft>
            </a:pPr>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763000" cy="4572001"/>
          </a:xfrm>
        </p:spPr>
        <p:txBody>
          <a:bodyPr numCol="2" spcCol="457200" rtlCol="0">
            <a:normAutofit/>
          </a:bodyPr>
          <a:lstStyle/>
          <a:p>
            <a:pPr eaLnBrk="1" fontAlgn="auto" hangingPunct="1">
              <a:spcAft>
                <a:spcPts val="0"/>
              </a:spcAft>
              <a:defRPr/>
            </a:pPr>
            <a:r>
              <a:rPr lang="en-US" sz="1000" dirty="0" smtClean="0"/>
              <a:t>Index				3</a:t>
            </a:r>
            <a:endParaRPr lang="en-US" sz="1000" dirty="0"/>
          </a:p>
          <a:p>
            <a:pPr eaLnBrk="1" fontAlgn="auto" hangingPunct="1">
              <a:spcAft>
                <a:spcPts val="0"/>
              </a:spcAft>
              <a:defRPr/>
            </a:pPr>
            <a:r>
              <a:rPr lang="en-US" sz="1000" dirty="0" smtClean="0"/>
              <a:t>Goal &amp; Purpose			4</a:t>
            </a:r>
          </a:p>
          <a:p>
            <a:pPr eaLnBrk="1" fontAlgn="auto" hangingPunct="1">
              <a:spcAft>
                <a:spcPts val="0"/>
              </a:spcAft>
              <a:defRPr/>
            </a:pPr>
            <a:r>
              <a:rPr lang="en-US" sz="1000" b="1" dirty="0" smtClean="0"/>
              <a:t>Section 1 - Emergency Procedures</a:t>
            </a:r>
            <a:r>
              <a:rPr lang="en-US" sz="1000" dirty="0" smtClean="0"/>
              <a:t>		5</a:t>
            </a:r>
          </a:p>
          <a:p>
            <a:pPr lvl="1" eaLnBrk="1" fontAlgn="auto" hangingPunct="1">
              <a:spcAft>
                <a:spcPts val="0"/>
              </a:spcAft>
              <a:defRPr/>
            </a:pPr>
            <a:r>
              <a:rPr lang="en-US" sz="1000" dirty="0" smtClean="0"/>
              <a:t>Emergency Response </a:t>
            </a:r>
            <a:r>
              <a:rPr lang="en-US" sz="1000" dirty="0"/>
              <a:t>T</a:t>
            </a:r>
            <a:r>
              <a:rPr lang="en-US" sz="1000" dirty="0" smtClean="0"/>
              <a:t>eams		6</a:t>
            </a:r>
          </a:p>
          <a:p>
            <a:pPr lvl="1" eaLnBrk="1" fontAlgn="auto" hangingPunct="1">
              <a:spcAft>
                <a:spcPts val="0"/>
              </a:spcAft>
              <a:defRPr/>
            </a:pPr>
            <a:r>
              <a:rPr lang="en-US" sz="1000" dirty="0" smtClean="0"/>
              <a:t>Emergency </a:t>
            </a:r>
            <a:r>
              <a:rPr lang="en-US" sz="1000" dirty="0"/>
              <a:t>E</a:t>
            </a:r>
            <a:r>
              <a:rPr lang="en-US" sz="1000" dirty="0" smtClean="0"/>
              <a:t>vacuation Plan		7</a:t>
            </a:r>
          </a:p>
          <a:p>
            <a:pPr lvl="1" eaLnBrk="1" fontAlgn="auto" hangingPunct="1">
              <a:spcAft>
                <a:spcPts val="0"/>
              </a:spcAft>
              <a:defRPr/>
            </a:pPr>
            <a:r>
              <a:rPr lang="en-US" sz="1000" dirty="0" smtClean="0"/>
              <a:t>Emergency Announcement Plan		8</a:t>
            </a:r>
          </a:p>
          <a:p>
            <a:pPr lvl="1" eaLnBrk="1" fontAlgn="auto" hangingPunct="1">
              <a:spcAft>
                <a:spcPts val="0"/>
              </a:spcAft>
              <a:defRPr/>
            </a:pPr>
            <a:r>
              <a:rPr lang="en-US" sz="1000" dirty="0" smtClean="0"/>
              <a:t>Emergency Announcement		9</a:t>
            </a:r>
          </a:p>
          <a:p>
            <a:pPr lvl="1" eaLnBrk="1" fontAlgn="auto" hangingPunct="1">
              <a:spcAft>
                <a:spcPts val="0"/>
              </a:spcAft>
              <a:defRPr/>
            </a:pPr>
            <a:r>
              <a:rPr lang="en-US" sz="1000" dirty="0" smtClean="0"/>
              <a:t>Emergency Exit Rules &amp; Safety		10</a:t>
            </a:r>
          </a:p>
          <a:p>
            <a:pPr lvl="1" eaLnBrk="1" fontAlgn="auto" hangingPunct="1">
              <a:spcAft>
                <a:spcPts val="0"/>
              </a:spcAft>
              <a:defRPr/>
            </a:pPr>
            <a:r>
              <a:rPr lang="en-US" sz="1000" dirty="0"/>
              <a:t>Site Map - Boston Pride Parade		</a:t>
            </a:r>
            <a:r>
              <a:rPr lang="en-US" sz="1000" dirty="0" smtClean="0"/>
              <a:t>11</a:t>
            </a:r>
            <a:endParaRPr lang="en-US" sz="1000" dirty="0"/>
          </a:p>
          <a:p>
            <a:pPr lvl="1" eaLnBrk="1" fontAlgn="auto" hangingPunct="1">
              <a:spcAft>
                <a:spcPts val="0"/>
              </a:spcAft>
              <a:defRPr/>
            </a:pPr>
            <a:r>
              <a:rPr lang="en-US" sz="1000" dirty="0"/>
              <a:t>Site Map - Boston Pride Festival		</a:t>
            </a:r>
            <a:r>
              <a:rPr lang="en-US" sz="1000" dirty="0" smtClean="0"/>
              <a:t>12</a:t>
            </a:r>
            <a:endParaRPr lang="en-US" sz="1000" dirty="0"/>
          </a:p>
          <a:p>
            <a:pPr lvl="1" eaLnBrk="1" fontAlgn="auto" hangingPunct="1">
              <a:spcAft>
                <a:spcPts val="0"/>
              </a:spcAft>
              <a:defRPr/>
            </a:pPr>
            <a:r>
              <a:rPr lang="en-US" sz="1000" dirty="0"/>
              <a:t>Site Map - Boston Pride Block Party: JP Edition	</a:t>
            </a:r>
            <a:r>
              <a:rPr lang="en-US" sz="1000" dirty="0" smtClean="0"/>
              <a:t>13</a:t>
            </a:r>
            <a:endParaRPr lang="en-US" sz="1000" dirty="0"/>
          </a:p>
          <a:p>
            <a:pPr lvl="1" eaLnBrk="1" fontAlgn="auto" hangingPunct="1">
              <a:spcAft>
                <a:spcPts val="0"/>
              </a:spcAft>
              <a:defRPr/>
            </a:pPr>
            <a:r>
              <a:rPr lang="en-US" sz="1000" dirty="0"/>
              <a:t>Site Map - Boston Pride Block Party: Back Bay Edition	</a:t>
            </a:r>
            <a:r>
              <a:rPr lang="en-US" sz="1000" dirty="0" smtClean="0"/>
              <a:t>14</a:t>
            </a:r>
            <a:endParaRPr lang="en-US" sz="1000" dirty="0"/>
          </a:p>
          <a:p>
            <a:pPr lvl="1" eaLnBrk="1" fontAlgn="auto" hangingPunct="1">
              <a:spcAft>
                <a:spcPts val="0"/>
              </a:spcAft>
              <a:defRPr/>
            </a:pPr>
            <a:r>
              <a:rPr lang="en-US" sz="1000" dirty="0"/>
              <a:t>Crowd Manager Safety Checklist		1</a:t>
            </a:r>
            <a:r>
              <a:rPr lang="en-US" sz="1000" dirty="0" smtClean="0"/>
              <a:t>5</a:t>
            </a:r>
            <a:endParaRPr lang="en-US" sz="1000" dirty="0"/>
          </a:p>
          <a:p>
            <a:pPr lvl="1" eaLnBrk="1" fontAlgn="auto" hangingPunct="1">
              <a:spcAft>
                <a:spcPts val="0"/>
              </a:spcAft>
              <a:defRPr/>
            </a:pPr>
            <a:r>
              <a:rPr lang="en-US" sz="1000" dirty="0"/>
              <a:t>Incident Report			</a:t>
            </a:r>
            <a:r>
              <a:rPr lang="en-US" sz="1000" dirty="0" smtClean="0"/>
              <a:t>16</a:t>
            </a:r>
            <a:endParaRPr lang="en-US" sz="1000" dirty="0"/>
          </a:p>
          <a:p>
            <a:pPr lvl="1" eaLnBrk="1" fontAlgn="auto" hangingPunct="1">
              <a:spcAft>
                <a:spcPts val="0"/>
              </a:spcAft>
              <a:defRPr/>
            </a:pPr>
            <a:r>
              <a:rPr lang="en-US" sz="1000" dirty="0"/>
              <a:t>First Aid - Medical			</a:t>
            </a:r>
            <a:r>
              <a:rPr lang="en-US" sz="1000" dirty="0" smtClean="0"/>
              <a:t>17</a:t>
            </a:r>
            <a:endParaRPr lang="en-US" sz="1000" dirty="0"/>
          </a:p>
          <a:p>
            <a:pPr eaLnBrk="1" fontAlgn="auto" hangingPunct="1">
              <a:spcAft>
                <a:spcPts val="0"/>
              </a:spcAft>
              <a:defRPr/>
            </a:pPr>
            <a:r>
              <a:rPr lang="en-US" sz="1000" b="1" dirty="0" smtClean="0"/>
              <a:t>Section 2 - Life safety	</a:t>
            </a:r>
            <a:r>
              <a:rPr lang="en-US" sz="1000" dirty="0" smtClean="0"/>
              <a:t>		18</a:t>
            </a:r>
          </a:p>
          <a:p>
            <a:pPr lvl="1" eaLnBrk="1" fontAlgn="auto" hangingPunct="1">
              <a:spcAft>
                <a:spcPts val="0"/>
              </a:spcAft>
              <a:defRPr/>
            </a:pPr>
            <a:r>
              <a:rPr lang="en-US" sz="1000" dirty="0"/>
              <a:t>Weather Rules &amp; Safety Plans		</a:t>
            </a:r>
            <a:r>
              <a:rPr lang="en-US" sz="1000" dirty="0" smtClean="0"/>
              <a:t>19</a:t>
            </a:r>
            <a:endParaRPr lang="en-US" sz="1000" dirty="0"/>
          </a:p>
          <a:p>
            <a:pPr lvl="1" eaLnBrk="1" fontAlgn="auto" hangingPunct="1">
              <a:spcAft>
                <a:spcPts val="0"/>
              </a:spcAft>
              <a:defRPr/>
            </a:pPr>
            <a:r>
              <a:rPr lang="en-US" sz="1000" dirty="0"/>
              <a:t>Weather Threshold Action Plan		</a:t>
            </a:r>
            <a:r>
              <a:rPr lang="en-US" sz="1000" dirty="0" smtClean="0"/>
              <a:t>20</a:t>
            </a:r>
            <a:endParaRPr lang="en-US" sz="1000" dirty="0"/>
          </a:p>
          <a:p>
            <a:pPr lvl="1" eaLnBrk="1" fontAlgn="auto" hangingPunct="1">
              <a:spcAft>
                <a:spcPts val="0"/>
              </a:spcAft>
              <a:defRPr/>
            </a:pPr>
            <a:r>
              <a:rPr lang="en-US" sz="1000" dirty="0" smtClean="0"/>
              <a:t>Bomb Threat			21</a:t>
            </a:r>
          </a:p>
          <a:p>
            <a:pPr lvl="1" eaLnBrk="1" fontAlgn="auto" hangingPunct="1">
              <a:spcAft>
                <a:spcPts val="0"/>
              </a:spcAft>
              <a:defRPr/>
            </a:pPr>
            <a:r>
              <a:rPr lang="en-US" sz="1000" dirty="0"/>
              <a:t>Protestors			</a:t>
            </a:r>
            <a:r>
              <a:rPr lang="en-US" sz="1000" dirty="0" smtClean="0"/>
              <a:t>22</a:t>
            </a:r>
            <a:endParaRPr lang="en-US" sz="1000" dirty="0"/>
          </a:p>
          <a:p>
            <a:pPr lvl="1" eaLnBrk="1" fontAlgn="auto" hangingPunct="1">
              <a:spcAft>
                <a:spcPts val="0"/>
              </a:spcAft>
              <a:defRPr/>
            </a:pPr>
            <a:r>
              <a:rPr lang="en-US" sz="1000" dirty="0"/>
              <a:t>Unattended &amp; Suspect Packages		</a:t>
            </a:r>
            <a:r>
              <a:rPr lang="en-US" sz="1000" dirty="0" smtClean="0"/>
              <a:t>23</a:t>
            </a:r>
            <a:endParaRPr lang="en-US" sz="1000" dirty="0"/>
          </a:p>
          <a:p>
            <a:pPr lvl="1" eaLnBrk="1" fontAlgn="auto" hangingPunct="1">
              <a:spcAft>
                <a:spcPts val="0"/>
              </a:spcAft>
              <a:defRPr/>
            </a:pPr>
            <a:r>
              <a:rPr lang="en-US" sz="1000" dirty="0"/>
              <a:t>Food Illness Procedure		</a:t>
            </a:r>
            <a:r>
              <a:rPr lang="en-US" sz="1000" dirty="0" smtClean="0"/>
              <a:t>24</a:t>
            </a:r>
            <a:endParaRPr lang="en-US" sz="1000" dirty="0"/>
          </a:p>
          <a:p>
            <a:pPr lvl="1" eaLnBrk="1" fontAlgn="auto" hangingPunct="1">
              <a:spcAft>
                <a:spcPts val="0"/>
              </a:spcAft>
              <a:defRPr/>
            </a:pPr>
            <a:r>
              <a:rPr lang="en-US" sz="1000" dirty="0"/>
              <a:t>Food Illness Report			</a:t>
            </a:r>
            <a:r>
              <a:rPr lang="en-US" sz="1000" dirty="0" smtClean="0"/>
              <a:t>25</a:t>
            </a:r>
            <a:endParaRPr lang="en-US" sz="1000" dirty="0"/>
          </a:p>
          <a:p>
            <a:pPr lvl="1" eaLnBrk="1" fontAlgn="auto" hangingPunct="1">
              <a:spcAft>
                <a:spcPts val="0"/>
              </a:spcAft>
              <a:defRPr/>
            </a:pPr>
            <a:r>
              <a:rPr lang="en-US" sz="1000" dirty="0" smtClean="0"/>
              <a:t>Cooking Grease Rules &amp; Safety		26</a:t>
            </a:r>
          </a:p>
          <a:p>
            <a:pPr lvl="1" eaLnBrk="1" fontAlgn="auto" hangingPunct="1">
              <a:spcAft>
                <a:spcPts val="0"/>
              </a:spcAft>
              <a:defRPr/>
            </a:pPr>
            <a:r>
              <a:rPr lang="en-US" sz="1000" dirty="0"/>
              <a:t>Propane Rules &amp; Safety		</a:t>
            </a:r>
            <a:r>
              <a:rPr lang="en-US" sz="1000" dirty="0" smtClean="0"/>
              <a:t>27</a:t>
            </a:r>
            <a:endParaRPr lang="en-US" sz="1000" dirty="0"/>
          </a:p>
          <a:p>
            <a:pPr lvl="1" eaLnBrk="1" fontAlgn="auto" hangingPunct="1">
              <a:spcAft>
                <a:spcPts val="0"/>
              </a:spcAft>
              <a:defRPr/>
            </a:pPr>
            <a:r>
              <a:rPr lang="en-US" sz="1000" dirty="0" smtClean="0"/>
              <a:t>Diesel Fuel Rules &amp; Safety		28</a:t>
            </a:r>
          </a:p>
          <a:p>
            <a:pPr lvl="1" eaLnBrk="1" fontAlgn="auto" hangingPunct="1">
              <a:spcAft>
                <a:spcPts val="0"/>
              </a:spcAft>
              <a:defRPr/>
            </a:pPr>
            <a:r>
              <a:rPr lang="en-US" sz="1000" dirty="0"/>
              <a:t>Generator Rules &amp; Safety		</a:t>
            </a:r>
            <a:r>
              <a:rPr lang="en-US" sz="1000" dirty="0" smtClean="0"/>
              <a:t>29</a:t>
            </a:r>
            <a:endParaRPr lang="en-US" sz="1000" dirty="0"/>
          </a:p>
          <a:p>
            <a:pPr lvl="1" eaLnBrk="1" fontAlgn="auto" hangingPunct="1">
              <a:spcAft>
                <a:spcPts val="0"/>
              </a:spcAft>
              <a:defRPr/>
            </a:pPr>
            <a:r>
              <a:rPr lang="en-US" sz="1000" dirty="0" smtClean="0"/>
              <a:t>Electric Cables			30</a:t>
            </a:r>
          </a:p>
          <a:p>
            <a:pPr lvl="1" eaLnBrk="1" fontAlgn="auto" hangingPunct="1">
              <a:spcAft>
                <a:spcPts val="0"/>
              </a:spcAft>
              <a:defRPr/>
            </a:pPr>
            <a:r>
              <a:rPr lang="en-US" sz="1000" dirty="0"/>
              <a:t>Parade Vehicles - Inspection </a:t>
            </a:r>
            <a:r>
              <a:rPr lang="en-US" sz="1000" dirty="0" smtClean="0"/>
              <a:t>&amp; Safety Criteria</a:t>
            </a:r>
            <a:r>
              <a:rPr lang="en-US" sz="1000" dirty="0"/>
              <a:t>	</a:t>
            </a:r>
            <a:r>
              <a:rPr lang="en-US" sz="1000" dirty="0" smtClean="0"/>
              <a:t>31</a:t>
            </a:r>
            <a:endParaRPr lang="en-US" sz="1000" dirty="0"/>
          </a:p>
          <a:p>
            <a:pPr lvl="1" eaLnBrk="1" fontAlgn="auto" hangingPunct="1">
              <a:spcAft>
                <a:spcPts val="0"/>
              </a:spcAft>
              <a:defRPr/>
            </a:pPr>
            <a:r>
              <a:rPr lang="en-US" sz="1000" dirty="0"/>
              <a:t>Parade - Onsite Rules &amp; Regulations		</a:t>
            </a:r>
            <a:r>
              <a:rPr lang="en-US" sz="1000" dirty="0" smtClean="0"/>
              <a:t>33</a:t>
            </a:r>
            <a:endParaRPr lang="en-US" sz="1000" dirty="0"/>
          </a:p>
          <a:p>
            <a:pPr lvl="1" eaLnBrk="1" fontAlgn="auto" hangingPunct="1">
              <a:spcAft>
                <a:spcPts val="0"/>
              </a:spcAft>
              <a:defRPr/>
            </a:pPr>
            <a:r>
              <a:rPr lang="en-US" sz="1000" dirty="0"/>
              <a:t>Festival - Onsite Rules &amp; Regulations		</a:t>
            </a:r>
            <a:r>
              <a:rPr lang="en-US" sz="1000" dirty="0" smtClean="0"/>
              <a:t>34</a:t>
            </a:r>
            <a:endParaRPr lang="en-US" sz="1000" dirty="0"/>
          </a:p>
          <a:p>
            <a:pPr lvl="1" eaLnBrk="1" fontAlgn="auto" hangingPunct="1">
              <a:spcAft>
                <a:spcPts val="0"/>
              </a:spcAft>
              <a:defRPr/>
            </a:pPr>
            <a:r>
              <a:rPr lang="en-US" sz="1000" dirty="0" smtClean="0"/>
              <a:t>Festival Seating Rules &amp; Safety		35</a:t>
            </a:r>
          </a:p>
          <a:p>
            <a:pPr lvl="1" eaLnBrk="1" fontAlgn="auto" hangingPunct="1">
              <a:spcAft>
                <a:spcPts val="0"/>
              </a:spcAft>
              <a:defRPr/>
            </a:pPr>
            <a:r>
              <a:rPr lang="en-US" sz="1000" dirty="0" smtClean="0"/>
              <a:t>Stage/Tent Collapse			36</a:t>
            </a:r>
          </a:p>
          <a:p>
            <a:pPr lvl="1" eaLnBrk="1" fontAlgn="auto" hangingPunct="1">
              <a:spcAft>
                <a:spcPts val="0"/>
              </a:spcAft>
              <a:defRPr/>
            </a:pPr>
            <a:r>
              <a:rPr lang="en-US" sz="1000" dirty="0" smtClean="0"/>
              <a:t>Block Parties - Onsite Rules &amp; Regulations	37</a:t>
            </a:r>
          </a:p>
          <a:p>
            <a:pPr lvl="1" eaLnBrk="1" fontAlgn="auto" hangingPunct="1">
              <a:spcAft>
                <a:spcPts val="0"/>
              </a:spcAft>
              <a:defRPr/>
            </a:pPr>
            <a:r>
              <a:rPr lang="en-US" sz="1000" dirty="0" smtClean="0"/>
              <a:t>Bag Search Procedure		38</a:t>
            </a:r>
          </a:p>
          <a:p>
            <a:pPr eaLnBrk="1" fontAlgn="auto" hangingPunct="1">
              <a:spcAft>
                <a:spcPts val="0"/>
              </a:spcAft>
              <a:defRPr/>
            </a:pPr>
            <a:r>
              <a:rPr lang="en-US" sz="1000" b="1" dirty="0" smtClean="0"/>
              <a:t>Section 3 - Security Plan	</a:t>
            </a:r>
            <a:r>
              <a:rPr lang="en-US" sz="1000" dirty="0" smtClean="0"/>
              <a:t>		39</a:t>
            </a:r>
          </a:p>
          <a:p>
            <a:pPr lvl="1" eaLnBrk="1" fontAlgn="auto" hangingPunct="1">
              <a:spcAft>
                <a:spcPts val="0"/>
              </a:spcAft>
              <a:defRPr/>
            </a:pPr>
            <a:r>
              <a:rPr lang="en-US" sz="1000" dirty="0" smtClean="0"/>
              <a:t>General Measures			40</a:t>
            </a:r>
          </a:p>
          <a:p>
            <a:pPr lvl="1" eaLnBrk="1" fontAlgn="auto" hangingPunct="1">
              <a:spcAft>
                <a:spcPts val="0"/>
              </a:spcAft>
              <a:defRPr/>
            </a:pPr>
            <a:r>
              <a:rPr lang="en-US" sz="1000" dirty="0" smtClean="0"/>
              <a:t>Parade Measures			41</a:t>
            </a:r>
          </a:p>
          <a:p>
            <a:pPr lvl="1" eaLnBrk="1" fontAlgn="auto" hangingPunct="1">
              <a:spcAft>
                <a:spcPts val="0"/>
              </a:spcAft>
              <a:defRPr/>
            </a:pPr>
            <a:r>
              <a:rPr lang="en-US" sz="1000" dirty="0" smtClean="0"/>
              <a:t>Festival Measures			42</a:t>
            </a:r>
          </a:p>
          <a:p>
            <a:pPr lvl="1" eaLnBrk="1" fontAlgn="auto" hangingPunct="1">
              <a:spcAft>
                <a:spcPts val="0"/>
              </a:spcAft>
              <a:defRPr/>
            </a:pPr>
            <a:r>
              <a:rPr lang="en-US" sz="1000" dirty="0" smtClean="0"/>
              <a:t>Block Parties Measures		43</a:t>
            </a:r>
          </a:p>
          <a:p>
            <a:pPr eaLnBrk="1" fontAlgn="auto" hangingPunct="1">
              <a:spcAft>
                <a:spcPts val="0"/>
              </a:spcAft>
              <a:defRPr/>
            </a:pPr>
            <a:r>
              <a:rPr lang="en-US" sz="1000" b="1" dirty="0"/>
              <a:t>Section </a:t>
            </a:r>
            <a:r>
              <a:rPr lang="en-US" sz="1000" b="1" dirty="0" smtClean="0"/>
              <a:t>4 </a:t>
            </a:r>
            <a:r>
              <a:rPr lang="en-US" sz="1000" b="1" dirty="0"/>
              <a:t>- </a:t>
            </a:r>
            <a:r>
              <a:rPr lang="en-US" sz="1000" b="1" dirty="0" smtClean="0"/>
              <a:t>Appendices</a:t>
            </a:r>
            <a:r>
              <a:rPr lang="en-US" sz="1000" b="1" dirty="0"/>
              <a:t>	</a:t>
            </a:r>
            <a:r>
              <a:rPr lang="en-US" sz="1000" dirty="0"/>
              <a:t>		</a:t>
            </a:r>
            <a:r>
              <a:rPr lang="en-US" sz="1000" dirty="0" smtClean="0"/>
              <a:t>44</a:t>
            </a:r>
            <a:endParaRPr lang="en-US" sz="1000" dirty="0"/>
          </a:p>
          <a:p>
            <a:pPr lvl="1" eaLnBrk="1" fontAlgn="auto" hangingPunct="1">
              <a:spcAft>
                <a:spcPts val="0"/>
              </a:spcAft>
              <a:defRPr/>
            </a:pPr>
            <a:r>
              <a:rPr lang="en-US" sz="1000" dirty="0" smtClean="0"/>
              <a:t>Emergency Directory	</a:t>
            </a:r>
            <a:r>
              <a:rPr lang="en-US" sz="1000" dirty="0"/>
              <a:t>		</a:t>
            </a:r>
            <a:r>
              <a:rPr lang="en-US" sz="1000" dirty="0" smtClean="0"/>
              <a:t>45</a:t>
            </a:r>
            <a:endParaRPr lang="en-US" sz="1000" dirty="0"/>
          </a:p>
          <a:p>
            <a:pPr lvl="1" eaLnBrk="1" fontAlgn="auto" hangingPunct="1">
              <a:spcAft>
                <a:spcPts val="0"/>
              </a:spcAft>
              <a:defRPr/>
            </a:pPr>
            <a:r>
              <a:rPr lang="en-US" sz="1000" dirty="0" smtClean="0"/>
              <a:t>Pride Staff Directory</a:t>
            </a:r>
            <a:r>
              <a:rPr lang="en-US" sz="1000" dirty="0"/>
              <a:t>			</a:t>
            </a:r>
            <a:r>
              <a:rPr lang="en-US" sz="1000" dirty="0" smtClean="0"/>
              <a:t>46</a:t>
            </a:r>
            <a:endParaRPr lang="en-US" sz="1000" dirty="0"/>
          </a:p>
          <a:p>
            <a:pPr lvl="1" eaLnBrk="1" fontAlgn="auto" hangingPunct="1">
              <a:spcAft>
                <a:spcPts val="0"/>
              </a:spcAft>
              <a:defRPr/>
            </a:pPr>
            <a:r>
              <a:rPr lang="en-US" sz="1000" dirty="0" smtClean="0"/>
              <a:t>Contractors Directory</a:t>
            </a:r>
            <a:r>
              <a:rPr lang="en-US" sz="1000" dirty="0"/>
              <a:t>		</a:t>
            </a:r>
            <a:r>
              <a:rPr lang="en-US" sz="1000" dirty="0" smtClean="0"/>
              <a:t>47</a:t>
            </a:r>
            <a:endParaRPr lang="en-US" sz="1000" dirty="0"/>
          </a:p>
          <a:p>
            <a:pPr eaLnBrk="1" fontAlgn="auto" hangingPunct="1">
              <a:spcAft>
                <a:spcPts val="0"/>
              </a:spcAft>
              <a:defRPr/>
            </a:pPr>
            <a:endParaRPr lang="en-US" sz="1400" dirty="0" smtClean="0"/>
          </a:p>
          <a:p>
            <a:pPr lvl="1" eaLnBrk="1" fontAlgn="auto" hangingPunct="1">
              <a:spcAft>
                <a:spcPts val="0"/>
              </a:spcAft>
              <a:defRPr/>
            </a:pPr>
            <a:endParaRPr lang="en-US" sz="1000" dirty="0" smtClean="0"/>
          </a:p>
          <a:p>
            <a:pPr lvl="1" eaLnBrk="1" fontAlgn="auto" hangingPunct="1">
              <a:spcAft>
                <a:spcPts val="0"/>
              </a:spcAft>
              <a:defRPr/>
            </a:pPr>
            <a:endParaRPr lang="en-US" sz="1000" dirty="0" smtClean="0"/>
          </a:p>
          <a:p>
            <a:pPr lvl="1" eaLnBrk="1" fontAlgn="auto" hangingPunct="1">
              <a:spcAft>
                <a:spcPts val="0"/>
              </a:spcAft>
              <a:defRPr/>
            </a:pPr>
            <a:endParaRPr lang="en-US" sz="1000" dirty="0" smtClean="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3</a:t>
            </a:fld>
            <a:endParaRPr lang="en-US" dirty="0"/>
          </a:p>
        </p:txBody>
      </p:sp>
      <p:sp>
        <p:nvSpPr>
          <p:cNvPr id="11" name="Title 10"/>
          <p:cNvSpPr>
            <a:spLocks noGrp="1"/>
          </p:cNvSpPr>
          <p:nvPr>
            <p:ph type="title"/>
          </p:nvPr>
        </p:nvSpPr>
        <p:spPr/>
        <p:txBody>
          <a:bodyPr/>
          <a:lstStyle/>
          <a:p>
            <a:r>
              <a:rPr lang="en-US" dirty="0" smtClean="0"/>
              <a:t>Index</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Electric Cables</a:t>
            </a:r>
          </a:p>
        </p:txBody>
      </p:sp>
      <p:sp>
        <p:nvSpPr>
          <p:cNvPr id="2" name="Content Placeholder 1"/>
          <p:cNvSpPr>
            <a:spLocks noGrp="1"/>
          </p:cNvSpPr>
          <p:nvPr>
            <p:ph idx="1"/>
          </p:nvPr>
        </p:nvSpPr>
        <p:spPr/>
        <p:txBody>
          <a:bodyPr/>
          <a:lstStyle/>
          <a:p>
            <a:pPr algn="just"/>
            <a:r>
              <a:rPr lang="en-US" sz="1600" dirty="0">
                <a:latin typeface="Calibri" pitchFamily="34" charset="0"/>
              </a:rPr>
              <a:t>Electric cables and cords outside of those </a:t>
            </a:r>
            <a:r>
              <a:rPr lang="en-US" sz="1600" dirty="0" smtClean="0">
                <a:latin typeface="Calibri" pitchFamily="34" charset="0"/>
              </a:rPr>
              <a:t>kept within booths </a:t>
            </a:r>
            <a:r>
              <a:rPr lang="en-US" sz="1600" dirty="0">
                <a:latin typeface="Calibri" pitchFamily="34" charset="0"/>
              </a:rPr>
              <a:t>must be provided by Pride.  Electric cables must be protected by cable ramps in places where they could be a tripping hazard or they could be punctured or accidently damaged.</a:t>
            </a:r>
          </a:p>
          <a:p>
            <a:pPr algn="just"/>
            <a:r>
              <a:rPr lang="en-US" sz="1600" dirty="0">
                <a:latin typeface="Calibri" pitchFamily="34" charset="0"/>
              </a:rPr>
              <a:t>The city requires that all connections be 3” above ground to protect from ponding of water.</a:t>
            </a:r>
          </a:p>
          <a:p>
            <a:pPr algn="just"/>
            <a:endParaRPr lang="en-US" sz="1600" dirty="0"/>
          </a:p>
        </p:txBody>
      </p:sp>
      <p:sp>
        <p:nvSpPr>
          <p:cNvPr id="8"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9"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30</a:t>
            </a:fld>
            <a:endParaRPr lang="en-US" dirty="0"/>
          </a:p>
        </p:txBody>
      </p:sp>
      <p:sp>
        <p:nvSpPr>
          <p:cNvPr id="38915" name="TextBox 3"/>
          <p:cNvSpPr txBox="1">
            <a:spLocks noChangeArrowheads="1"/>
          </p:cNvSpPr>
          <p:nvPr/>
        </p:nvSpPr>
        <p:spPr bwMode="auto">
          <a:xfrm>
            <a:off x="533400" y="2971800"/>
            <a:ext cx="8077200" cy="33855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1600" b="1" dirty="0">
                <a:solidFill>
                  <a:srgbClr val="FF0000"/>
                </a:solidFill>
                <a:latin typeface="Calibri" pitchFamily="34" charset="0"/>
              </a:rPr>
              <a:t>Cable </a:t>
            </a:r>
            <a:r>
              <a:rPr lang="en-US" sz="1600" b="1" dirty="0" smtClean="0">
                <a:solidFill>
                  <a:srgbClr val="FF0000"/>
                </a:solidFill>
                <a:latin typeface="Calibri" pitchFamily="34" charset="0"/>
              </a:rPr>
              <a:t>ramps </a:t>
            </a:r>
            <a:r>
              <a:rPr lang="en-US" sz="1600" b="1" dirty="0">
                <a:solidFill>
                  <a:srgbClr val="FF0000"/>
                </a:solidFill>
                <a:latin typeface="Calibri" pitchFamily="34" charset="0"/>
              </a:rPr>
              <a:t>must be used for all cable runs where the public could trip over the cable.</a:t>
            </a:r>
          </a:p>
        </p:txBody>
      </p:sp>
      <p:sp>
        <p:nvSpPr>
          <p:cNvPr id="7" name="Rectangle 6"/>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2"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z="3200" dirty="0" smtClean="0"/>
              <a:t>Parade Vehicles - Inspection &amp; Safety Criteria</a:t>
            </a:r>
          </a:p>
        </p:txBody>
      </p:sp>
      <p:sp>
        <p:nvSpPr>
          <p:cNvPr id="10" name="Content Placeholder 9"/>
          <p:cNvSpPr>
            <a:spLocks noGrp="1"/>
          </p:cNvSpPr>
          <p:nvPr>
            <p:ph idx="1"/>
          </p:nvPr>
        </p:nvSpPr>
        <p:spPr>
          <a:xfrm>
            <a:off x="457200" y="1600200"/>
            <a:ext cx="8229600" cy="4876800"/>
          </a:xfrm>
        </p:spPr>
        <p:txBody>
          <a:bodyPr>
            <a:normAutofit/>
          </a:bodyPr>
          <a:lstStyle/>
          <a:p>
            <a:pPr algn="just" fontAlgn="auto">
              <a:spcBef>
                <a:spcPts val="0"/>
              </a:spcBef>
              <a:spcAft>
                <a:spcPts val="0"/>
              </a:spcAft>
              <a:defRPr/>
            </a:pPr>
            <a:r>
              <a:rPr lang="en-US" sz="1600" dirty="0"/>
              <a:t>All vehicles participating in the Boston Pride Parade will be inspected, to ensure compliance with the following Rules &amp; Regulations. These regulations are to ensure everyone’s safety throughout the event.</a:t>
            </a:r>
          </a:p>
          <a:p>
            <a:pPr algn="just" fontAlgn="auto">
              <a:spcBef>
                <a:spcPts val="0"/>
              </a:spcBef>
              <a:spcAft>
                <a:spcPts val="0"/>
              </a:spcAft>
              <a:defRPr/>
            </a:pPr>
            <a:endParaRPr lang="en-US" sz="1600" dirty="0"/>
          </a:p>
          <a:p>
            <a:pPr algn="just" fontAlgn="auto">
              <a:spcBef>
                <a:spcPts val="0"/>
              </a:spcBef>
              <a:spcAft>
                <a:spcPts val="0"/>
              </a:spcAft>
              <a:defRPr/>
            </a:pPr>
            <a:r>
              <a:rPr lang="en-US" sz="1600" dirty="0"/>
              <a:t>No Hazardous Materials allowed </a:t>
            </a:r>
          </a:p>
          <a:p>
            <a:pPr algn="just" fontAlgn="auto">
              <a:spcBef>
                <a:spcPts val="0"/>
              </a:spcBef>
              <a:spcAft>
                <a:spcPts val="0"/>
              </a:spcAft>
              <a:defRPr/>
            </a:pPr>
            <a:endParaRPr lang="en-US" sz="1600" dirty="0"/>
          </a:p>
          <a:p>
            <a:pPr algn="just" fontAlgn="auto">
              <a:spcBef>
                <a:spcPts val="0"/>
              </a:spcBef>
              <a:spcAft>
                <a:spcPts val="0"/>
              </a:spcAft>
              <a:defRPr/>
            </a:pPr>
            <a:r>
              <a:rPr lang="en-US" sz="1600" b="1" dirty="0"/>
              <a:t>Drivers: </a:t>
            </a:r>
          </a:p>
          <a:p>
            <a:pPr marL="685800" indent="-228600" algn="just" fontAlgn="auto">
              <a:spcBef>
                <a:spcPts val="0"/>
              </a:spcBef>
              <a:spcAft>
                <a:spcPts val="0"/>
              </a:spcAft>
              <a:buFont typeface="+mj-lt"/>
              <a:buAutoNum type="arabicPeriod"/>
              <a:defRPr/>
            </a:pPr>
            <a:r>
              <a:rPr lang="en-US" sz="1600" dirty="0"/>
              <a:t>All drivers must have, in their possession: </a:t>
            </a:r>
          </a:p>
          <a:p>
            <a:pPr marL="1030288" lvl="1" indent="-228600" algn="just" fontAlgn="auto">
              <a:spcBef>
                <a:spcPts val="0"/>
              </a:spcBef>
              <a:spcAft>
                <a:spcPts val="0"/>
              </a:spcAft>
              <a:buFont typeface="Arial" pitchFamily="34" charset="0"/>
              <a:buChar char="•"/>
              <a:defRPr/>
            </a:pPr>
            <a:r>
              <a:rPr lang="en-US" sz="1600" dirty="0"/>
              <a:t>a valid driver’s license in tier possession</a:t>
            </a:r>
          </a:p>
          <a:p>
            <a:pPr marL="1030288" lvl="1" indent="-228600" algn="just" fontAlgn="auto">
              <a:spcBef>
                <a:spcPts val="0"/>
              </a:spcBef>
              <a:spcAft>
                <a:spcPts val="0"/>
              </a:spcAft>
              <a:buFont typeface="Arial" pitchFamily="34" charset="0"/>
              <a:buChar char="•"/>
              <a:defRPr/>
            </a:pPr>
            <a:r>
              <a:rPr lang="en-US" sz="1600" dirty="0"/>
              <a:t>a valid, unexpired registration for the vehicle they are operating</a:t>
            </a:r>
          </a:p>
          <a:p>
            <a:pPr marL="685800" indent="-228600" algn="just" fontAlgn="auto">
              <a:spcBef>
                <a:spcPts val="0"/>
              </a:spcBef>
              <a:spcAft>
                <a:spcPts val="0"/>
              </a:spcAft>
              <a:buFont typeface="+mj-lt"/>
              <a:buAutoNum type="arabicPeriod"/>
              <a:defRPr/>
            </a:pPr>
            <a:r>
              <a:rPr lang="en-US" sz="1600" dirty="0"/>
              <a:t>All CDL drivers must be in compliance with FMCSA  (Federal Motor Carrier Safety Act)</a:t>
            </a:r>
          </a:p>
          <a:p>
            <a:pPr marL="685800" indent="-228600" algn="just" fontAlgn="auto">
              <a:spcBef>
                <a:spcPts val="0"/>
              </a:spcBef>
              <a:spcAft>
                <a:spcPts val="0"/>
              </a:spcAft>
              <a:buFont typeface="+mj-lt"/>
              <a:buAutoNum type="arabicPeriod"/>
              <a:defRPr/>
            </a:pPr>
            <a:r>
              <a:rPr lang="en-US" sz="1600" dirty="0"/>
              <a:t>All CDL drivers must have a current medical card in their possession</a:t>
            </a:r>
          </a:p>
          <a:p>
            <a:pPr marL="685800" indent="-228600" algn="just" fontAlgn="auto">
              <a:spcBef>
                <a:spcPts val="0"/>
              </a:spcBef>
              <a:spcAft>
                <a:spcPts val="0"/>
              </a:spcAft>
              <a:buFont typeface="+mj-lt"/>
              <a:buAutoNum type="arabicPeriod"/>
              <a:defRPr/>
            </a:pPr>
            <a:r>
              <a:rPr lang="en-US" sz="1600" dirty="0"/>
              <a:t>Each driver is legally responsible for the actions of persons in/on their vehicle or float</a:t>
            </a:r>
            <a:r>
              <a:rPr lang="en-US" sz="1600" dirty="0" smtClean="0"/>
              <a:t>.</a:t>
            </a:r>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31</a:t>
            </a:fld>
            <a:endParaRPr lang="en-US" dirty="0"/>
          </a:p>
        </p:txBody>
      </p:sp>
    </p:spTree>
    <p:extLst>
      <p:ext uri="{BB962C8B-B14F-4D97-AF65-F5344CB8AC3E}">
        <p14:creationId xmlns:p14="http://schemas.microsoft.com/office/powerpoint/2010/main" val="1073177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eaLnBrk="1" hangingPunct="1"/>
            <a:r>
              <a:rPr lang="en-US" sz="3200" dirty="0" smtClean="0"/>
              <a:t>Parade Vehicles - Inspection &amp; Safety Criteria</a:t>
            </a:r>
          </a:p>
        </p:txBody>
      </p:sp>
      <p:sp>
        <p:nvSpPr>
          <p:cNvPr id="2" name="Content Placeholder 1"/>
          <p:cNvSpPr>
            <a:spLocks noGrp="1"/>
          </p:cNvSpPr>
          <p:nvPr>
            <p:ph idx="1"/>
          </p:nvPr>
        </p:nvSpPr>
        <p:spPr>
          <a:xfrm>
            <a:off x="457200" y="1600200"/>
            <a:ext cx="8229600" cy="4876801"/>
          </a:xfrm>
        </p:spPr>
        <p:txBody>
          <a:bodyPr>
            <a:normAutofit fontScale="77500" lnSpcReduction="20000"/>
          </a:bodyPr>
          <a:lstStyle/>
          <a:p>
            <a:pPr algn="just" fontAlgn="auto">
              <a:lnSpc>
                <a:spcPct val="120000"/>
              </a:lnSpc>
              <a:spcBef>
                <a:spcPts val="0"/>
              </a:spcBef>
              <a:spcAft>
                <a:spcPts val="0"/>
              </a:spcAft>
              <a:defRPr/>
            </a:pPr>
            <a:r>
              <a:rPr lang="en-US" sz="2100" b="1" dirty="0"/>
              <a:t>Vehicles: </a:t>
            </a:r>
          </a:p>
          <a:p>
            <a:pPr marL="685800" indent="-228600" algn="just" fontAlgn="auto">
              <a:lnSpc>
                <a:spcPct val="120000"/>
              </a:lnSpc>
              <a:spcBef>
                <a:spcPts val="0"/>
              </a:spcBef>
              <a:spcAft>
                <a:spcPts val="0"/>
              </a:spcAft>
              <a:buFont typeface="+mj-lt"/>
              <a:buAutoNum type="arabicPeriod"/>
              <a:defRPr/>
            </a:pPr>
            <a:r>
              <a:rPr lang="en-US" sz="1600" dirty="0"/>
              <a:t>All CDL vehicles must be in compliance with FMCSA</a:t>
            </a:r>
          </a:p>
          <a:p>
            <a:pPr marL="685800" indent="-228600" algn="just" fontAlgn="auto">
              <a:lnSpc>
                <a:spcPct val="120000"/>
              </a:lnSpc>
              <a:spcBef>
                <a:spcPts val="0"/>
              </a:spcBef>
              <a:spcAft>
                <a:spcPts val="0"/>
              </a:spcAft>
              <a:buFont typeface="+mj-lt"/>
              <a:buAutoNum type="arabicPeriod"/>
              <a:defRPr/>
            </a:pPr>
            <a:r>
              <a:rPr lang="en-US" sz="1600" dirty="0"/>
              <a:t>All vehicles, trailers, and floats must be properly registered</a:t>
            </a:r>
          </a:p>
          <a:p>
            <a:pPr marL="685800" indent="-228600" algn="just" fontAlgn="auto">
              <a:lnSpc>
                <a:spcPct val="120000"/>
              </a:lnSpc>
              <a:spcBef>
                <a:spcPts val="0"/>
              </a:spcBef>
              <a:spcAft>
                <a:spcPts val="0"/>
              </a:spcAft>
              <a:buFont typeface="+mj-lt"/>
              <a:buAutoNum type="arabicPeriod"/>
              <a:defRPr/>
            </a:pPr>
            <a:r>
              <a:rPr lang="en-US" sz="1600" dirty="0"/>
              <a:t>All vehicles must have a valid state inspection</a:t>
            </a:r>
          </a:p>
          <a:p>
            <a:pPr marL="685800" indent="-228600" algn="just" fontAlgn="auto">
              <a:lnSpc>
                <a:spcPct val="120000"/>
              </a:lnSpc>
              <a:spcBef>
                <a:spcPts val="0"/>
              </a:spcBef>
              <a:spcAft>
                <a:spcPts val="0"/>
              </a:spcAft>
              <a:buFont typeface="+mj-lt"/>
              <a:buAutoNum type="arabicPeriod"/>
              <a:defRPr/>
            </a:pPr>
            <a:r>
              <a:rPr lang="en-US" sz="1600" dirty="0"/>
              <a:t>All vehicles, including floats, must have working brake lights and turn signals</a:t>
            </a:r>
          </a:p>
          <a:p>
            <a:pPr marL="685800" indent="-228600" algn="just" fontAlgn="auto">
              <a:lnSpc>
                <a:spcPct val="120000"/>
              </a:lnSpc>
              <a:spcBef>
                <a:spcPts val="0"/>
              </a:spcBef>
              <a:spcAft>
                <a:spcPts val="0"/>
              </a:spcAft>
              <a:buFont typeface="+mj-lt"/>
              <a:buAutoNum type="arabicPeriod"/>
              <a:defRPr/>
            </a:pPr>
            <a:r>
              <a:rPr lang="en-US" sz="1600" dirty="0"/>
              <a:t>All vehicles, including floats, must have properly functioning brakes, including air brakes</a:t>
            </a:r>
          </a:p>
          <a:p>
            <a:pPr marL="685800" indent="-228600" algn="just" fontAlgn="auto">
              <a:lnSpc>
                <a:spcPct val="120000"/>
              </a:lnSpc>
              <a:spcBef>
                <a:spcPts val="0"/>
              </a:spcBef>
              <a:spcAft>
                <a:spcPts val="0"/>
              </a:spcAft>
              <a:buFont typeface="+mj-lt"/>
              <a:buAutoNum type="arabicPeriod"/>
              <a:defRPr/>
            </a:pPr>
            <a:r>
              <a:rPr lang="en-US" sz="1600" dirty="0"/>
              <a:t>No vehicles with defective tires, suspension defects, or visible fuel leaks will be allowed to participate in the parade</a:t>
            </a:r>
          </a:p>
          <a:p>
            <a:pPr marL="685800" indent="-228600" algn="just" fontAlgn="auto">
              <a:lnSpc>
                <a:spcPct val="120000"/>
              </a:lnSpc>
              <a:spcBef>
                <a:spcPts val="0"/>
              </a:spcBef>
              <a:spcAft>
                <a:spcPts val="0"/>
              </a:spcAft>
              <a:buFont typeface="+mj-lt"/>
              <a:buAutoNum type="arabicPeriod"/>
              <a:defRPr/>
            </a:pPr>
            <a:r>
              <a:rPr lang="en-US" sz="1600" dirty="0"/>
              <a:t>Only single trailer/float units are allowed.</a:t>
            </a:r>
          </a:p>
          <a:p>
            <a:pPr marL="685800" indent="-228600" algn="just" fontAlgn="auto">
              <a:lnSpc>
                <a:spcPct val="120000"/>
              </a:lnSpc>
              <a:spcBef>
                <a:spcPts val="0"/>
              </a:spcBef>
              <a:spcAft>
                <a:spcPts val="0"/>
              </a:spcAft>
              <a:buFont typeface="+mj-lt"/>
              <a:buAutoNum type="arabicPeriod"/>
              <a:defRPr/>
            </a:pPr>
            <a:r>
              <a:rPr lang="en-US" sz="1600" dirty="0"/>
              <a:t>No overweight or over height vehicles will be allowed.</a:t>
            </a:r>
          </a:p>
          <a:p>
            <a:pPr marL="685800" indent="-228600" algn="just" fontAlgn="auto">
              <a:lnSpc>
                <a:spcPct val="120000"/>
              </a:lnSpc>
              <a:spcBef>
                <a:spcPts val="0"/>
              </a:spcBef>
              <a:spcAft>
                <a:spcPts val="0"/>
              </a:spcAft>
              <a:buFont typeface="+mj-lt"/>
              <a:buAutoNum type="arabicPeriod" startAt="9"/>
              <a:defRPr/>
            </a:pPr>
            <a:r>
              <a:rPr lang="en-US" sz="1600" dirty="0"/>
              <a:t>No oversize floats or vehicles.  </a:t>
            </a:r>
          </a:p>
          <a:p>
            <a:pPr marL="1082675" lvl="1" indent="-228600" algn="just" fontAlgn="auto">
              <a:lnSpc>
                <a:spcPct val="120000"/>
              </a:lnSpc>
              <a:spcBef>
                <a:spcPts val="0"/>
              </a:spcBef>
              <a:spcAft>
                <a:spcPts val="0"/>
              </a:spcAft>
              <a:buFont typeface="Arial" pitchFamily="34" charset="0"/>
              <a:buChar char="•"/>
              <a:defRPr/>
            </a:pPr>
            <a:r>
              <a:rPr lang="en-US" sz="1600" dirty="0"/>
              <a:t>Maximum width of 102 inches.  </a:t>
            </a:r>
          </a:p>
          <a:p>
            <a:pPr marL="1082675" lvl="1" indent="-228600" algn="just" fontAlgn="auto">
              <a:lnSpc>
                <a:spcPct val="120000"/>
              </a:lnSpc>
              <a:spcBef>
                <a:spcPts val="0"/>
              </a:spcBef>
              <a:spcAft>
                <a:spcPts val="0"/>
              </a:spcAft>
              <a:buFont typeface="Arial" pitchFamily="34" charset="0"/>
              <a:buChar char="•"/>
              <a:defRPr/>
            </a:pPr>
            <a:r>
              <a:rPr lang="en-US" sz="1600" dirty="0"/>
              <a:t>Maximum length of trailer depends on the parade route – but cannot exceed 53 feet.  </a:t>
            </a:r>
          </a:p>
          <a:p>
            <a:pPr marL="1082675" lvl="1" indent="-228600" algn="just" fontAlgn="auto">
              <a:lnSpc>
                <a:spcPct val="120000"/>
              </a:lnSpc>
              <a:spcBef>
                <a:spcPts val="0"/>
              </a:spcBef>
              <a:spcAft>
                <a:spcPts val="0"/>
              </a:spcAft>
              <a:buFont typeface="Arial" pitchFamily="34" charset="0"/>
              <a:buChar char="•"/>
              <a:defRPr/>
            </a:pPr>
            <a:r>
              <a:rPr lang="en-US" sz="1600" dirty="0"/>
              <a:t>Maximum height is 13 feet, 6 inches</a:t>
            </a:r>
            <a:r>
              <a:rPr lang="en-US" sz="1600" dirty="0" smtClean="0"/>
              <a:t>. </a:t>
            </a:r>
            <a:r>
              <a:rPr lang="en-US" sz="1600" dirty="0"/>
              <a:t>This includes standees on a float or trailer.</a:t>
            </a:r>
          </a:p>
          <a:p>
            <a:pPr marL="685800" indent="-228600" algn="just" fontAlgn="auto">
              <a:lnSpc>
                <a:spcPct val="120000"/>
              </a:lnSpc>
              <a:spcBef>
                <a:spcPts val="0"/>
              </a:spcBef>
              <a:spcAft>
                <a:spcPts val="0"/>
              </a:spcAft>
              <a:buFont typeface="+mj-lt"/>
              <a:buAutoNum type="arabicPeriod" startAt="9"/>
              <a:defRPr/>
            </a:pPr>
            <a:r>
              <a:rPr lang="en-US" sz="1600" dirty="0"/>
              <a:t>All floats and trailers must use safety chains.</a:t>
            </a:r>
          </a:p>
          <a:p>
            <a:pPr marL="685800" indent="-228600" algn="just" fontAlgn="auto">
              <a:lnSpc>
                <a:spcPct val="120000"/>
              </a:lnSpc>
              <a:spcBef>
                <a:spcPts val="0"/>
              </a:spcBef>
              <a:spcAft>
                <a:spcPts val="0"/>
              </a:spcAft>
              <a:buFont typeface="+mj-lt"/>
              <a:buAutoNum type="arabicPeriod" startAt="9"/>
              <a:defRPr/>
            </a:pPr>
            <a:r>
              <a:rPr lang="en-US" sz="1600" dirty="0"/>
              <a:t>All props on floats and trailers must be properly secured, braced, or tied down to prevent movement during vehicle operation.</a:t>
            </a:r>
          </a:p>
          <a:p>
            <a:pPr marL="685800" indent="-228600" algn="just" fontAlgn="auto">
              <a:lnSpc>
                <a:spcPct val="120000"/>
              </a:lnSpc>
              <a:spcBef>
                <a:spcPts val="0"/>
              </a:spcBef>
              <a:spcAft>
                <a:spcPts val="0"/>
              </a:spcAft>
              <a:buFont typeface="+mj-lt"/>
              <a:buAutoNum type="arabicPeriod" startAt="9"/>
              <a:defRPr/>
            </a:pPr>
            <a:r>
              <a:rPr lang="en-US" sz="1600" dirty="0"/>
              <a:t>All floats and trailers must provide adequate safety measures for all riders, to prevent falling from platforms.  </a:t>
            </a:r>
          </a:p>
          <a:p>
            <a:pPr marL="1082675" lvl="1" indent="-228600" algn="just" fontAlgn="auto">
              <a:lnSpc>
                <a:spcPct val="120000"/>
              </a:lnSpc>
              <a:spcBef>
                <a:spcPts val="0"/>
              </a:spcBef>
              <a:spcAft>
                <a:spcPts val="0"/>
              </a:spcAft>
              <a:buFont typeface="Arial" pitchFamily="34" charset="0"/>
              <a:buChar char="•"/>
              <a:defRPr/>
            </a:pPr>
            <a:r>
              <a:rPr lang="en-US" sz="1600" dirty="0"/>
              <a:t>Hand holds must be provided for each rider.</a:t>
            </a:r>
          </a:p>
          <a:p>
            <a:pPr marL="1082675" lvl="1" indent="-228600" algn="just" fontAlgn="auto">
              <a:lnSpc>
                <a:spcPct val="120000"/>
              </a:lnSpc>
              <a:spcBef>
                <a:spcPts val="0"/>
              </a:spcBef>
              <a:spcAft>
                <a:spcPts val="0"/>
              </a:spcAft>
              <a:buFont typeface="Arial" pitchFamily="34" charset="0"/>
              <a:buChar char="•"/>
              <a:defRPr/>
            </a:pPr>
            <a:r>
              <a:rPr lang="en-US" sz="1600" dirty="0"/>
              <a:t>No getting on an doff truck beds, trailers, or floats during operation. No throwing of candy, beads, or any other material from any vehicle in the parade, is permitted.</a:t>
            </a:r>
          </a:p>
          <a:p>
            <a:pPr marL="685800" indent="-228600" algn="just" fontAlgn="auto">
              <a:lnSpc>
                <a:spcPct val="120000"/>
              </a:lnSpc>
              <a:spcBef>
                <a:spcPts val="0"/>
              </a:spcBef>
              <a:spcAft>
                <a:spcPts val="0"/>
              </a:spcAft>
              <a:buFont typeface="+mj-lt"/>
              <a:buAutoNum type="arabicPeriod" startAt="9"/>
              <a:defRPr/>
            </a:pPr>
            <a:r>
              <a:rPr lang="en-US" sz="1600" dirty="0"/>
              <a:t>No staging to be build on trailer bed unless load conforms to all applicable State and Federal Safety Regulations</a:t>
            </a:r>
          </a:p>
          <a:p>
            <a:pPr marL="685800" indent="-228600" algn="just" fontAlgn="auto">
              <a:lnSpc>
                <a:spcPct val="120000"/>
              </a:lnSpc>
              <a:spcBef>
                <a:spcPts val="0"/>
              </a:spcBef>
              <a:spcAft>
                <a:spcPts val="0"/>
              </a:spcAft>
              <a:buFont typeface="+mj-lt"/>
              <a:buAutoNum type="arabicPeriod" startAt="9"/>
              <a:defRPr/>
            </a:pPr>
            <a:r>
              <a:rPr lang="en-US" sz="1600" dirty="0"/>
              <a:t>No music or excessive noise emanation within Staging Area</a:t>
            </a:r>
          </a:p>
          <a:p>
            <a:pPr marL="685800" indent="-228600" algn="just" fontAlgn="auto">
              <a:lnSpc>
                <a:spcPct val="120000"/>
              </a:lnSpc>
              <a:spcBef>
                <a:spcPts val="0"/>
              </a:spcBef>
              <a:spcAft>
                <a:spcPts val="0"/>
              </a:spcAft>
              <a:buFont typeface="+mj-lt"/>
              <a:buAutoNum type="arabicPeriod" startAt="9"/>
              <a:defRPr/>
            </a:pPr>
            <a:r>
              <a:rPr lang="en-US" sz="1600" dirty="0"/>
              <a:t>No cylinders of any type are allowed.</a:t>
            </a:r>
          </a:p>
          <a:p>
            <a:pPr marL="685800" indent="-228600" algn="just" fontAlgn="auto">
              <a:lnSpc>
                <a:spcPct val="120000"/>
              </a:lnSpc>
              <a:spcBef>
                <a:spcPts val="0"/>
              </a:spcBef>
              <a:spcAft>
                <a:spcPts val="0"/>
              </a:spcAft>
              <a:buFont typeface="+mj-lt"/>
              <a:buAutoNum type="arabicPeriod" startAt="9"/>
              <a:defRPr/>
            </a:pPr>
            <a:r>
              <a:rPr lang="en-US" sz="1600" dirty="0"/>
              <a:t>No Gas or Fuel containers allowed</a:t>
            </a:r>
          </a:p>
          <a:p>
            <a:pPr marL="685800" indent="-228600" algn="just" fontAlgn="auto">
              <a:lnSpc>
                <a:spcPct val="120000"/>
              </a:lnSpc>
              <a:spcBef>
                <a:spcPts val="0"/>
              </a:spcBef>
              <a:spcAft>
                <a:spcPts val="0"/>
              </a:spcAft>
              <a:buFont typeface="+mj-lt"/>
              <a:buAutoNum type="arabicPeriod" startAt="9"/>
              <a:defRPr/>
            </a:pPr>
            <a:r>
              <a:rPr lang="en-US" sz="1600" dirty="0"/>
              <a:t>No gasoline powered generators are </a:t>
            </a:r>
            <a:r>
              <a:rPr lang="en-US" sz="1600" dirty="0" smtClean="0"/>
              <a:t>allowed</a:t>
            </a:r>
            <a:endParaRPr lang="en-US" sz="1600" dirty="0"/>
          </a:p>
        </p:txBody>
      </p:sp>
      <p:sp>
        <p:nvSpPr>
          <p:cNvPr id="8" name="Rectangle 7"/>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0"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32</a:t>
            </a:fld>
            <a:endParaRPr lang="en-US" dirty="0"/>
          </a:p>
        </p:txBody>
      </p:sp>
    </p:spTree>
    <p:extLst>
      <p:ext uri="{BB962C8B-B14F-4D97-AF65-F5344CB8AC3E}">
        <p14:creationId xmlns:p14="http://schemas.microsoft.com/office/powerpoint/2010/main" val="1251365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685800"/>
          </a:xfrm>
        </p:spPr>
        <p:txBody>
          <a:bodyPr/>
          <a:lstStyle/>
          <a:p>
            <a:pPr eaLnBrk="1" hangingPunct="1"/>
            <a:r>
              <a:rPr lang="en-US" sz="3600" dirty="0" smtClean="0"/>
              <a:t>Parade – Onsite Rules &amp; Regulations </a:t>
            </a:r>
          </a:p>
        </p:txBody>
      </p:sp>
      <p:sp>
        <p:nvSpPr>
          <p:cNvPr id="3" name="Content Placeholder 2"/>
          <p:cNvSpPr>
            <a:spLocks noGrp="1"/>
          </p:cNvSpPr>
          <p:nvPr>
            <p:ph idx="1"/>
          </p:nvPr>
        </p:nvSpPr>
        <p:spPr>
          <a:xfrm>
            <a:off x="0" y="685800"/>
            <a:ext cx="9144000" cy="5791200"/>
          </a:xfrm>
        </p:spPr>
        <p:txBody>
          <a:bodyPr numCol="2" spcCol="457200">
            <a:normAutofit fontScale="47500" lnSpcReduction="20000"/>
          </a:bodyPr>
          <a:lstStyle/>
          <a:p>
            <a:pPr marL="0" indent="0">
              <a:buNone/>
            </a:pPr>
            <a:r>
              <a:rPr lang="en-US" sz="1600" b="1" dirty="0" smtClean="0"/>
              <a:t>BOSTON </a:t>
            </a:r>
            <a:r>
              <a:rPr lang="en-US" sz="1600" b="1" dirty="0"/>
              <a:t>PRIDE CODE OF CONDUCT</a:t>
            </a:r>
            <a:r>
              <a:rPr lang="en-US" sz="1600" dirty="0"/>
              <a:t/>
            </a:r>
            <a:br>
              <a:rPr lang="en-US" sz="1600" dirty="0"/>
            </a:br>
            <a:r>
              <a:rPr lang="en-US" sz="1600" dirty="0"/>
              <a:t/>
            </a:r>
            <a:br>
              <a:rPr lang="en-US" sz="1600" dirty="0"/>
            </a:br>
            <a:r>
              <a:rPr lang="en-US" sz="1600" dirty="0"/>
              <a:t>When organizing your Parade group, please consider the diversity of the community and audience at the event. People participate in Boston Pride for many reasons: to celebrate, to make a political statement, to have fun, to showcase their business or group, to include family members, and to show support. The Boston Pride Committee respects everyone’s right to express themselves as they choose. The Boston Pride Committee is not a law enforcement agency and does not participate as a law enforcement agency. The Boston Pride Committee does not endorse or encourage illegal behavior by anyone participating in or attending the event. Additionally, the Boston Pride Committee does not support any form of homophobia or attempt to censor freedom of speech or freedom of expression so long as it does not infringe on the rights of others. The Boston Pride Committee is the permit holder for this event and reserves the right to deny participation and/or registration of any group or individual who may be considered unacceptable to participate by the rules of such permit and the community. The Boston Pride Committee will abide by all Massachusetts laws governing public decency. Any individual or group who violates these laws may be removed from the event by the City of Boston. </a:t>
            </a:r>
            <a:br>
              <a:rPr lang="en-US" sz="1600" dirty="0"/>
            </a:br>
            <a:r>
              <a:rPr lang="en-US" sz="1600" dirty="0"/>
              <a:t/>
            </a:r>
            <a:br>
              <a:rPr lang="en-US" sz="1600" dirty="0"/>
            </a:br>
            <a:r>
              <a:rPr lang="en-US" sz="1600" b="1" dirty="0"/>
              <a:t>BY SUBMITTING A PARADE APPLICATION YOU AGREE TO THE FOLLOWING RULES &amp; REGULATIONS:</a:t>
            </a:r>
            <a:br>
              <a:rPr lang="en-US" sz="1600" b="1" dirty="0"/>
            </a:br>
            <a:r>
              <a:rPr lang="en-US" sz="1600" dirty="0"/>
              <a:t/>
            </a:r>
            <a:br>
              <a:rPr lang="en-US" sz="1600" dirty="0"/>
            </a:br>
            <a:r>
              <a:rPr lang="en-US" sz="1600" dirty="0"/>
              <a:t>1. Have two (2) Marshals serve as points of contact between the Parade staff and your group. Marshals are required to attend one Marshal Orientation Meeting prior to the Parade. The representatives from your organization attending the Orientation Meetings must be the same persons who will act as Marshals on the day of the Parade. If that is not the case, your organization will not be allowed to march in the Parade. Marshals must enforce the instructions provided by the Parade staff. Failure to comply with said instructions will result in the removal of your group from the Parade and possible exclusion from future Pride Parades.</a:t>
            </a:r>
            <a:br>
              <a:rPr lang="en-US" sz="1600" dirty="0"/>
            </a:br>
            <a:r>
              <a:rPr lang="en-US" sz="1600" dirty="0"/>
              <a:t/>
            </a:r>
            <a:br>
              <a:rPr lang="en-US" sz="1600" dirty="0"/>
            </a:br>
            <a:r>
              <a:rPr lang="en-US" sz="1600" dirty="0"/>
              <a:t>2. Follow all instructions from the Parade staff. Any float, vehicle, or motorcycle, which is operated against instructions, will be removed from the Parade and may be subject to fines and exclusion from future Pride Parades.</a:t>
            </a:r>
            <a:br>
              <a:rPr lang="en-US" sz="1600" dirty="0"/>
            </a:br>
            <a:r>
              <a:rPr lang="en-US" sz="1600" dirty="0"/>
              <a:t/>
            </a:r>
            <a:br>
              <a:rPr lang="en-US" sz="1600" dirty="0"/>
            </a:br>
            <a:r>
              <a:rPr lang="en-US" sz="1600" dirty="0"/>
              <a:t>3. Have at least two (2) safety volunteers from your organization who will be responsible for walking on each side of each vehicle, motorcycle group, or float to ensure the safety of all involved and alert drivers to potential problems. Failure to provide such volunteers may result in exclusion from the Parade. These volunteers are in addition to the Group Marshals you have registered.</a:t>
            </a:r>
            <a:br>
              <a:rPr lang="en-US" sz="1600" dirty="0"/>
            </a:br>
            <a:r>
              <a:rPr lang="en-US" sz="1600" dirty="0"/>
              <a:t/>
            </a:r>
            <a:br>
              <a:rPr lang="en-US" sz="1600" dirty="0"/>
            </a:br>
            <a:r>
              <a:rPr lang="en-US" sz="1600" dirty="0"/>
              <a:t>4. Have adequate insurance for your vehicles on the day of the Parade. The Boston Pride Committee and the City of Boston are not liable for any accidents or injuries that are due to motor vehicles, floats, or motorcycles. Said insurance must be present with the vehicle on the day of the Parade. All drivers of any vehicles must check in at the Parade Registration tent and show a valid driver’s license to Parade staff and to law enforcement officials upon request.</a:t>
            </a:r>
            <a:br>
              <a:rPr lang="en-US" sz="1600" dirty="0"/>
            </a:br>
            <a:r>
              <a:rPr lang="en-US" sz="1600" dirty="0"/>
              <a:t/>
            </a:r>
            <a:br>
              <a:rPr lang="en-US" sz="1600" dirty="0"/>
            </a:br>
            <a:r>
              <a:rPr lang="en-US" sz="1600" dirty="0"/>
              <a:t>5. Have no open or closed containers of alcoholic beverages. If alcoholic beverages are discovered, the vehicle and/or its associates will be removed from the Parade.</a:t>
            </a:r>
            <a:br>
              <a:rPr lang="en-US" sz="1600" dirty="0"/>
            </a:br>
            <a:r>
              <a:rPr lang="en-US" sz="1600" dirty="0"/>
              <a:t/>
            </a:r>
            <a:br>
              <a:rPr lang="en-US" sz="1600" dirty="0"/>
            </a:br>
            <a:r>
              <a:rPr lang="en-US" sz="1600" dirty="0"/>
              <a:t>6. Make sure that objects are not thrown at spectators (including Police Officers) along the Parade route. </a:t>
            </a:r>
            <a:br>
              <a:rPr lang="en-US" sz="1600" dirty="0"/>
            </a:br>
            <a:r>
              <a:rPr lang="en-US" sz="1600" dirty="0"/>
              <a:t/>
            </a:r>
            <a:br>
              <a:rPr lang="en-US" sz="1600" dirty="0"/>
            </a:br>
            <a:r>
              <a:rPr lang="en-US" sz="1600" dirty="0"/>
              <a:t>7. Proceed so as not to impede the orderly flow of the Parade. Groups shall not move too quickly or stop unless instructed to. Any vehicle, float, or motorcycle that experiences any mechanical difficulty must pull to the side of the road to allow others to proceed.</a:t>
            </a:r>
            <a:br>
              <a:rPr lang="en-US" sz="1600" dirty="0"/>
            </a:br>
            <a:r>
              <a:rPr lang="en-US" sz="1600" dirty="0"/>
              <a:t/>
            </a:r>
            <a:br>
              <a:rPr lang="en-US" sz="1600" dirty="0"/>
            </a:br>
            <a:r>
              <a:rPr lang="en-US" sz="1600" dirty="0"/>
              <a:t>8. Enter and exit the Parade route as instructed by the Parade staff and the Boston Police Department.</a:t>
            </a:r>
            <a:br>
              <a:rPr lang="en-US" sz="1600" dirty="0"/>
            </a:br>
            <a:r>
              <a:rPr lang="en-US" sz="1600" dirty="0"/>
              <a:t/>
            </a:r>
            <a:br>
              <a:rPr lang="en-US" sz="1600" dirty="0"/>
            </a:br>
            <a:r>
              <a:rPr lang="en-US" sz="1600" dirty="0"/>
              <a:t>9. TURN OFF ALL SOUND SYSTEMS BETWEEN 6:00 AM AND 11:30 AM so as to not interfere with church ceremonies and neighbors in the area. Sound checks should be done prior to staging. If instructed, sound systems must be turned off at any time during the Parade.</a:t>
            </a:r>
            <a:br>
              <a:rPr lang="en-US" sz="1600" dirty="0"/>
            </a:br>
            <a:r>
              <a:rPr lang="en-US" sz="1600" dirty="0"/>
              <a:t/>
            </a:r>
            <a:br>
              <a:rPr lang="en-US" sz="1600" dirty="0"/>
            </a:br>
            <a:r>
              <a:rPr lang="en-US" sz="1600" dirty="0"/>
              <a:t>10. Respect one minute of silence at 12 noon and enforce this respect within your group.</a:t>
            </a:r>
            <a:br>
              <a:rPr lang="en-US" sz="1600" dirty="0"/>
            </a:br>
            <a:r>
              <a:rPr lang="en-US" sz="1600" dirty="0"/>
              <a:t/>
            </a:r>
            <a:br>
              <a:rPr lang="en-US" sz="1600" dirty="0"/>
            </a:br>
            <a:r>
              <a:rPr lang="en-US" sz="1600" dirty="0"/>
              <a:t>11. Refrain from collecting monetary donations along the Parade route. Failure to comply will result in the removal of your group from the Parade and possible exclusion from future Pride Parades.</a:t>
            </a:r>
            <a:br>
              <a:rPr lang="en-US" sz="1600" dirty="0"/>
            </a:br>
            <a:r>
              <a:rPr lang="en-US" sz="1600" dirty="0"/>
              <a:t/>
            </a:r>
            <a:br>
              <a:rPr lang="en-US" sz="1600" dirty="0"/>
            </a:br>
            <a:r>
              <a:rPr lang="en-US" sz="1600" dirty="0"/>
              <a:t>12. Respect the maximum authorized vehicle sizes. Per City of Boston regulations, no vehicle in the Parade is allowed to exceed the following size limits: 9 feet in width, 12 feet in height, and 30 feet in length. In addition, only one flatbed is allowed per registered vehicle: combinations of trailers, or flatbeds and trailers will not be allowed.</a:t>
            </a:r>
            <a:br>
              <a:rPr lang="en-US" sz="1600" dirty="0"/>
            </a:br>
            <a:r>
              <a:rPr lang="en-US" sz="1600" dirty="0"/>
              <a:t/>
            </a:r>
            <a:br>
              <a:rPr lang="en-US" sz="1600" dirty="0"/>
            </a:br>
            <a:r>
              <a:rPr lang="en-US" sz="1600" dirty="0"/>
              <a:t>CONTRACT TERMS:</a:t>
            </a:r>
            <a:br>
              <a:rPr lang="en-US" sz="1600" dirty="0"/>
            </a:br>
            <a:r>
              <a:rPr lang="en-US" sz="1600" dirty="0"/>
              <a:t/>
            </a:r>
            <a:br>
              <a:rPr lang="en-US" sz="1600" dirty="0"/>
            </a:br>
            <a:r>
              <a:rPr lang="en-US" sz="1600" dirty="0"/>
              <a:t>1. "Right to Refuse:" Boston Pride reserves the right to refuse any application. Receipt of your application and payment does not imply acceptance of your application. Acceptance in the Parade line-up will be expressly notified by the Boston Pride Committee by email or postal mail once your application and full payment have been received, reviewed and accepted.</a:t>
            </a:r>
            <a:br>
              <a:rPr lang="en-US" sz="1600" dirty="0"/>
            </a:br>
            <a:r>
              <a:rPr lang="en-US" sz="1600" dirty="0"/>
              <a:t/>
            </a:r>
            <a:br>
              <a:rPr lang="en-US" sz="1600" dirty="0"/>
            </a:br>
            <a:r>
              <a:rPr lang="en-US" sz="1600" dirty="0"/>
              <a:t>2. "Right to Dismiss:" Boston Pride reserves the right to refuse and dismiss your contingent's participation in the Parade on the day of the event if any of your vehicles does not satisfy the Parade Vehicle Inspection Criteria established by the Boston Police Department and available on the Pride website, or if your contingent is in clear violation of the Parade Rules and Regulations.</a:t>
            </a:r>
            <a:br>
              <a:rPr lang="en-US" sz="1600" dirty="0"/>
            </a:br>
            <a:r>
              <a:rPr lang="en-US" sz="1600" dirty="0"/>
              <a:t/>
            </a:r>
            <a:br>
              <a:rPr lang="en-US" sz="1600" dirty="0"/>
            </a:br>
            <a:r>
              <a:rPr lang="en-US" sz="1600" dirty="0"/>
              <a:t>3. "Day-Of Fee:" Boston Pride reserves the right to charge you a fee on the day of the Parade if your contingent is different from what you have specified in this application (different number/type of vehicle etc...). This fee is established based on the fee schedule at the date of your first payment.</a:t>
            </a:r>
            <a:br>
              <a:rPr lang="en-US" sz="1600" dirty="0"/>
            </a:br>
            <a:r>
              <a:rPr lang="en-US" sz="1600" dirty="0"/>
              <a:t/>
            </a:r>
            <a:br>
              <a:rPr lang="en-US" sz="1600" dirty="0"/>
            </a:br>
            <a:r>
              <a:rPr lang="en-US" sz="1600" dirty="0"/>
              <a:t>4. "No Refunds:" All fees paid are non-refundable.</a:t>
            </a:r>
            <a:br>
              <a:rPr lang="en-US" sz="1600" dirty="0"/>
            </a:br>
            <a:r>
              <a:rPr lang="en-US" sz="1600" dirty="0"/>
              <a:t/>
            </a:r>
            <a:br>
              <a:rPr lang="en-US" sz="1600" dirty="0"/>
            </a:br>
            <a:r>
              <a:rPr lang="en-US" sz="1600" dirty="0"/>
              <a:t>5. "True Identity:" You are signing up for who you say you are and cannot sell your spot in the Parade. The organization's name you enter in this application must be that of the group participating in the Parade. You may not give, sell or share your spot in the Parade to any other group without prior written agreement from the Boston Pride Committee. If you are an advertising agency or marketing company registering for one of your clients, you must indicate so. If you plan on displaying advertisers' logos and/or any other such visual displays other than those representing your organization, you must receive prior written approval by the Boston Pride Committee.</a:t>
            </a:r>
            <a:br>
              <a:rPr lang="en-US" sz="1600" dirty="0"/>
            </a:br>
            <a:r>
              <a:rPr lang="en-US" sz="1600" dirty="0"/>
              <a:t/>
            </a:r>
            <a:br>
              <a:rPr lang="en-US" sz="1600" dirty="0"/>
            </a:br>
            <a:r>
              <a:rPr lang="en-US" sz="1600" dirty="0"/>
              <a:t>6. "Single Banner Rule:" This registration is valid for your group and your group only. You may not have signs, banners or any other display in your contingent representing or advertising for entities other than your own group as registered in this application.</a:t>
            </a:r>
            <a:br>
              <a:rPr lang="en-US" sz="1600" dirty="0"/>
            </a:br>
            <a:r>
              <a:rPr lang="en-US" sz="1600" dirty="0"/>
              <a:t/>
            </a:r>
            <a:br>
              <a:rPr lang="en-US" sz="1600" dirty="0"/>
            </a:br>
            <a:r>
              <a:rPr lang="en-US" sz="1600" dirty="0"/>
              <a:t>7. "Finality of Decisions:" All decisions made by the Boston Pride Committee are final.</a:t>
            </a:r>
          </a:p>
          <a:p>
            <a:pPr marL="0" indent="0" eaLnBrk="1" hangingPunct="1">
              <a:lnSpc>
                <a:spcPct val="80000"/>
              </a:lnSpc>
              <a:buNone/>
            </a:pPr>
            <a:endParaRPr lang="en-US" sz="1600" dirty="0" smtClean="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33</a:t>
            </a:fld>
            <a:endParaRPr lang="en-US" dirty="0"/>
          </a:p>
        </p:txBody>
      </p:sp>
    </p:spTree>
    <p:extLst>
      <p:ext uri="{BB962C8B-B14F-4D97-AF65-F5344CB8AC3E}">
        <p14:creationId xmlns:p14="http://schemas.microsoft.com/office/powerpoint/2010/main" val="1040436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685800"/>
          </a:xfrm>
        </p:spPr>
        <p:txBody>
          <a:bodyPr/>
          <a:lstStyle/>
          <a:p>
            <a:pPr eaLnBrk="1" hangingPunct="1"/>
            <a:r>
              <a:rPr lang="en-US" sz="3600" dirty="0" smtClean="0"/>
              <a:t>Festival – Onsite Rules &amp; Regulations </a:t>
            </a:r>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34</a:t>
            </a:fld>
            <a:endParaRPr lang="en-US" dirty="0"/>
          </a:p>
        </p:txBody>
      </p:sp>
      <p:sp>
        <p:nvSpPr>
          <p:cNvPr id="11" name="Content Placeholder 2"/>
          <p:cNvSpPr>
            <a:spLocks noGrp="1"/>
          </p:cNvSpPr>
          <p:nvPr>
            <p:ph idx="1"/>
          </p:nvPr>
        </p:nvSpPr>
        <p:spPr>
          <a:xfrm>
            <a:off x="0" y="685800"/>
            <a:ext cx="9144000" cy="5791200"/>
          </a:xfrm>
        </p:spPr>
        <p:txBody>
          <a:bodyPr numCol="2" spcCol="457200">
            <a:normAutofit fontScale="70000" lnSpcReduction="20000"/>
          </a:bodyPr>
          <a:lstStyle/>
          <a:p>
            <a:pPr marL="0" indent="0">
              <a:buNone/>
            </a:pPr>
            <a:r>
              <a:rPr lang="en-US" sz="1000" b="1" dirty="0"/>
              <a:t>BOSTON PRIDE CODE OF CONDUCT</a:t>
            </a:r>
            <a:r>
              <a:rPr lang="en-US" sz="1000" dirty="0"/>
              <a:t/>
            </a:r>
            <a:br>
              <a:rPr lang="en-US" sz="1000" dirty="0"/>
            </a:br>
            <a:r>
              <a:rPr lang="en-US" sz="1000" dirty="0"/>
              <a:t/>
            </a:r>
            <a:br>
              <a:rPr lang="en-US" sz="1000" dirty="0"/>
            </a:br>
            <a:r>
              <a:rPr lang="en-US" sz="1000" dirty="0"/>
              <a:t>When organizing your exhibit, please consider the diversity of the community and audience at the event. People participate in Boston Pride for many reasons: to celebrate, to make a political statement, to have fun, to showcase their business or group, to include family members, and to show support. The Boston Pride Committee respects everyone’s right to express themselves as they choose. The Boston Pride Committee is not a law enforcement agency and does not participate as a law enforcement agency. The Boston Pride Committee does not endorse or encourage illegal behavior by anyone participating in or attending the event. Additionally, the Boston Pride Committee does not support any form of homophobia or attempt to censor freedom of speech or freedom of expression so long as it does not infringe on the rights of others. The Boston Pride Committee is the permit holder for this event and reserves the right to deny participation and/or registration of any group or individual who may be considered unacceptable to participate by the rules of such permit and the community. The Boston Pride Committee will abide by all Massachusetts laws governing public decency. Any individual or group who violates these laws may be removed from the event by the City of Boston. </a:t>
            </a:r>
            <a:br>
              <a:rPr lang="en-US" sz="1000" dirty="0"/>
            </a:br>
            <a:r>
              <a:rPr lang="en-US" sz="1000" dirty="0"/>
              <a:t/>
            </a:r>
            <a:br>
              <a:rPr lang="en-US" sz="1000" dirty="0"/>
            </a:br>
            <a:r>
              <a:rPr lang="en-US" sz="1000" b="1" dirty="0"/>
              <a:t>BY SUBMITTING A FESTIVAL APPLICATION YOU AGREE TO THE FOLLOWING RULES &amp; REGULATIONS:</a:t>
            </a:r>
            <a:r>
              <a:rPr lang="en-US" sz="1000" dirty="0"/>
              <a:t/>
            </a:r>
            <a:br>
              <a:rPr lang="en-US" sz="1000" dirty="0"/>
            </a:br>
            <a:r>
              <a:rPr lang="en-US" sz="1000" dirty="0"/>
              <a:t/>
            </a:r>
            <a:br>
              <a:rPr lang="en-US" sz="1000" dirty="0"/>
            </a:br>
            <a:r>
              <a:rPr lang="en-US" sz="1000" dirty="0"/>
              <a:t>1. CONTRACT FOR SPACE </a:t>
            </a:r>
            <a:br>
              <a:rPr lang="en-US" sz="1000" dirty="0"/>
            </a:br>
            <a:r>
              <a:rPr lang="en-US" sz="1000" dirty="0"/>
              <a:t/>
            </a:r>
            <a:br>
              <a:rPr lang="en-US" sz="1000" dirty="0"/>
            </a:br>
            <a:r>
              <a:rPr lang="en-US" sz="1000" dirty="0"/>
              <a:t>This application for space, accompanied by full payment, constitutes a contract for the right to use vendor space for the one-day Festival on Saturday, June 8, 2013. The Boston Pride Committee reserves the right to make the final determination of all booth assignments in the best interest of the Festival. The Festival is a Rain or Shine event.</a:t>
            </a:r>
            <a:br>
              <a:rPr lang="en-US" sz="1000" dirty="0"/>
            </a:br>
            <a:r>
              <a:rPr lang="en-US" sz="1000" dirty="0"/>
              <a:t/>
            </a:r>
            <a:br>
              <a:rPr lang="en-US" sz="1000" dirty="0"/>
            </a:br>
            <a:r>
              <a:rPr lang="en-US" sz="1000" dirty="0"/>
              <a:t>Contract space includes the tented "booth" space and 5 feet in front of that space only. Vendors are not permitted to do any solicitation outside of this space. This includes canvassing, handing out materials, or selling goods as a few examples. Such activity is permitted inside the booth and within the five feet space in front of the rented booth only. Please contact festival@bostonpride.org before the day of the event with any questions regarding this matter.</a:t>
            </a:r>
            <a:br>
              <a:rPr lang="en-US" sz="1000" dirty="0"/>
            </a:br>
            <a:r>
              <a:rPr lang="en-US" sz="1000" dirty="0"/>
              <a:t/>
            </a:r>
            <a:br>
              <a:rPr lang="en-US" sz="1000" dirty="0"/>
            </a:br>
            <a:r>
              <a:rPr lang="en-US" sz="1000" dirty="0"/>
              <a:t>2. PAYMENT FOR SPACE</a:t>
            </a:r>
            <a:br>
              <a:rPr lang="en-US" sz="1000" dirty="0"/>
            </a:br>
            <a:r>
              <a:rPr lang="en-US" sz="1000" dirty="0"/>
              <a:t/>
            </a:r>
            <a:br>
              <a:rPr lang="en-US" sz="1000" dirty="0"/>
            </a:br>
            <a:r>
              <a:rPr lang="en-US" sz="1000" dirty="0"/>
              <a:t>Applications must be accompanied by a check or online payment made payable to “Boston Pride” in U.S. funds, for 100% of the booth space purchased. CHECK PAYMENTS MUST BE POSTMARKED BY THE END DATE OF THE REGISTRATION FEE PERIOD IN WHICH YOU ARE REGISTERING. In the event payment is postmarked after the deadline, you will be charged the most current fee to compensate for the difference in prices.</a:t>
            </a:r>
            <a:br>
              <a:rPr lang="en-US" sz="1000" dirty="0"/>
            </a:br>
            <a:r>
              <a:rPr lang="en-US" sz="1000" dirty="0"/>
              <a:t/>
            </a:r>
            <a:br>
              <a:rPr lang="en-US" sz="1000" dirty="0"/>
            </a:br>
            <a:r>
              <a:rPr lang="en-US" sz="1000" dirty="0"/>
              <a:t>The Boston Pride Committee has a NO REFUND policy for paid registrations. Upon cancellation, vendors may request a receipt denoting the amount of their registration as a donation to Boston Pride.</a:t>
            </a:r>
            <a:br>
              <a:rPr lang="en-US" sz="1000" dirty="0"/>
            </a:br>
            <a:r>
              <a:rPr lang="en-US" sz="1000" dirty="0"/>
              <a:t/>
            </a:r>
            <a:br>
              <a:rPr lang="en-US" sz="1000" dirty="0"/>
            </a:br>
            <a:r>
              <a:rPr lang="en-US" sz="1000" dirty="0"/>
              <a:t>3. CONFIRMATION</a:t>
            </a:r>
            <a:br>
              <a:rPr lang="en-US" sz="1000" dirty="0"/>
            </a:br>
            <a:r>
              <a:rPr lang="en-US" sz="1000" dirty="0"/>
              <a:t/>
            </a:r>
            <a:br>
              <a:rPr lang="en-US" sz="1000" dirty="0"/>
            </a:br>
            <a:r>
              <a:rPr lang="en-US" sz="1000" dirty="0"/>
              <a:t>Each vendor will receive a confirmation letter or email regarding their application’s acceptance. If you do not receive your confirmation by June 1, 2013, please contact the Festival Sub-Committee directly by emailing festival@bostonpride.org.</a:t>
            </a:r>
            <a:br>
              <a:rPr lang="en-US" sz="1000" dirty="0"/>
            </a:br>
            <a:r>
              <a:rPr lang="en-US" sz="1000" dirty="0"/>
              <a:t/>
            </a:r>
            <a:br>
              <a:rPr lang="en-US" sz="1000" dirty="0"/>
            </a:br>
            <a:r>
              <a:rPr lang="en-US" sz="1000" dirty="0"/>
              <a:t>4. CHECK-IN</a:t>
            </a:r>
            <a:br>
              <a:rPr lang="en-US" sz="1000" dirty="0"/>
            </a:br>
            <a:r>
              <a:rPr lang="en-US" sz="1000" dirty="0"/>
              <a:t/>
            </a:r>
            <a:br>
              <a:rPr lang="en-US" sz="1000" dirty="0"/>
            </a:br>
            <a:r>
              <a:rPr lang="en-US" sz="1000" dirty="0"/>
              <a:t>A registration booth will be set up on Boston City Hall Plaza at 7:00am on Saturday, June 8, 2013. The registration booth closes at 9:30am and any vendor booth not occupied by that time may be reassigned or forfeited to Boston Pride without refund of the rental charge. </a:t>
            </a:r>
            <a:br>
              <a:rPr lang="en-US" sz="1000" dirty="0"/>
            </a:br>
            <a:r>
              <a:rPr lang="en-US" sz="1000" dirty="0"/>
              <a:t/>
            </a:r>
            <a:br>
              <a:rPr lang="en-US" sz="1000" dirty="0"/>
            </a:br>
            <a:r>
              <a:rPr lang="en-US" sz="1000" dirty="0"/>
              <a:t>4A. WITH VEHICLE: Vendors who wish to bring a vehicle onto City Hall Plaza must indicate as such on their online registration. Note that there is an additional fee for vehicle access. Access is restricted to 2-axle vehicles only. There are no exceptions to this rule.</a:t>
            </a:r>
            <a:br>
              <a:rPr lang="en-US" sz="1000" dirty="0"/>
            </a:br>
            <a:r>
              <a:rPr lang="en-US" sz="1000" dirty="0"/>
              <a:t/>
            </a:r>
            <a:br>
              <a:rPr lang="en-US" sz="1000" dirty="0"/>
            </a:br>
            <a:r>
              <a:rPr lang="en-US" sz="1000" dirty="0"/>
              <a:t>Enter the Plaza from Cambridge Street and exit only via Court Street. Festival staff and posted signage will be available to direct you on and off the Plaza.</a:t>
            </a:r>
            <a:br>
              <a:rPr lang="en-US" sz="1000" dirty="0"/>
            </a:br>
            <a:r>
              <a:rPr lang="en-US" sz="1000" dirty="0"/>
              <a:t/>
            </a:r>
            <a:br>
              <a:rPr lang="en-US" sz="1000" dirty="0"/>
            </a:br>
            <a:r>
              <a:rPr lang="en-US" sz="1000" dirty="0"/>
              <a:t>All vendors with vehicle access must check-in at their designated arrival time to receive their assigned booth, which will be assigned and emailed to you prior to the day of the festival. Your arrival time will be strictly enforced and no vehicles will be allowed on the Plaza before or after their scheduled arrival time. Upon check-in, vendors will be given a 15 minute Vehicle Access Pass. Additional time will not be permitted. </a:t>
            </a:r>
            <a:br>
              <a:rPr lang="en-US" sz="1000" dirty="0"/>
            </a:br>
            <a:r>
              <a:rPr lang="en-US" sz="1000" dirty="0"/>
              <a:t/>
            </a:r>
            <a:br>
              <a:rPr lang="en-US" sz="1000" dirty="0"/>
            </a:br>
            <a:r>
              <a:rPr lang="en-US" sz="1000" dirty="0"/>
              <a:t>4B. WITHOUT VEHICLE: Vendors who do not require vehicle access will not be subject to a specific arrival time, but must be checked in between 7:00 - 9:30am as well. In order to avoid delays and parking problems, all vendors are encouraged to arrive early. The Boston Pride Committee will accommodate walk-up vendors on a first-come, first-serve basis. </a:t>
            </a:r>
            <a:br>
              <a:rPr lang="en-US" sz="1000" dirty="0"/>
            </a:br>
            <a:r>
              <a:rPr lang="en-US" sz="1000" dirty="0"/>
              <a:t/>
            </a:r>
            <a:br>
              <a:rPr lang="en-US" sz="1000" dirty="0"/>
            </a:br>
            <a:r>
              <a:rPr lang="en-US" sz="1000" dirty="0"/>
              <a:t>5. INSTALLATION</a:t>
            </a:r>
            <a:br>
              <a:rPr lang="en-US" sz="1000" dirty="0"/>
            </a:br>
            <a:r>
              <a:rPr lang="en-US" sz="1000" dirty="0"/>
              <a:t/>
            </a:r>
            <a:br>
              <a:rPr lang="en-US" sz="1000" dirty="0"/>
            </a:br>
            <a:r>
              <a:rPr lang="en-US" sz="1000" dirty="0"/>
              <a:t>Vendors may begin installation immediately following registration check-in. Installation must be completed by 11:00am. Please bear in mind that this rule applies to those participating in the parade as well. Booths must be fully assembled no later than 11:00am.</a:t>
            </a:r>
            <a:br>
              <a:rPr lang="en-US" sz="1000" dirty="0"/>
            </a:br>
            <a:r>
              <a:rPr lang="en-US" sz="1000" dirty="0"/>
              <a:t/>
            </a:r>
            <a:br>
              <a:rPr lang="en-US" sz="1000" dirty="0"/>
            </a:br>
            <a:r>
              <a:rPr lang="en-US" sz="1000" dirty="0"/>
              <a:t>6. TABLES AND CHAIRS</a:t>
            </a:r>
            <a:br>
              <a:rPr lang="en-US" sz="1000" dirty="0"/>
            </a:br>
            <a:r>
              <a:rPr lang="en-US" sz="1000" dirty="0"/>
              <a:t/>
            </a:r>
            <a:br>
              <a:rPr lang="en-US" sz="1000" dirty="0"/>
            </a:br>
            <a:r>
              <a:rPr lang="en-US" sz="1000" dirty="0"/>
              <a:t>At check-in, a $20 cash deposit will be required for your booth and equipment. You will be issued a receipt that you will take to the table and chair area to receive your equipment. Please save the receipt, as it will be needed at the end of the Festival to receive your deposit back. At the end of the Festival (6pm), YOU ARE REQUIRED TO RETURN YOUR EQUIPMENT AND YOUR RECEIPT TO THE DESIGNATED AREA in order to receive your $20 refund. If your group chooses to leave before 6pm, your table and chair deposit will NOT BE REFUNDED UNDER ANY CIRCUMSTANCES and will be considered a donation to Boston Pride.</a:t>
            </a:r>
            <a:br>
              <a:rPr lang="en-US" sz="1000" dirty="0"/>
            </a:br>
            <a:r>
              <a:rPr lang="en-US" sz="1000" dirty="0"/>
              <a:t/>
            </a:r>
            <a:br>
              <a:rPr lang="en-US" sz="1000" dirty="0"/>
            </a:br>
            <a:r>
              <a:rPr lang="en-US" sz="1000" dirty="0"/>
              <a:t>7. DISMANTLING </a:t>
            </a:r>
            <a:br>
              <a:rPr lang="en-US" sz="1000" dirty="0"/>
            </a:br>
            <a:r>
              <a:rPr lang="en-US" sz="1000" dirty="0"/>
              <a:t/>
            </a:r>
            <a:br>
              <a:rPr lang="en-US" sz="1000" dirty="0"/>
            </a:br>
            <a:r>
              <a:rPr lang="en-US" sz="1000" dirty="0"/>
              <a:t>The Festival ends at 6pm on Saturday, June 8, 2013. All vendor business must be concluded at this time. Vendors are required to clean their own booth and leave the premises in the same condition as they found it. If your booth is not cleaned, a fee of $25 will be billed to your organization to cover the cost of cleaning. </a:t>
            </a:r>
            <a:br>
              <a:rPr lang="en-US" sz="1000" dirty="0"/>
            </a:br>
            <a:r>
              <a:rPr lang="en-US" sz="1000" dirty="0"/>
              <a:t/>
            </a:r>
            <a:br>
              <a:rPr lang="en-US" sz="1000" dirty="0"/>
            </a:br>
            <a:r>
              <a:rPr lang="en-US" sz="1000" dirty="0"/>
              <a:t>If vehicle access is required for breaking down your booth space, it must be purchased at the time of registration. </a:t>
            </a:r>
            <a:br>
              <a:rPr lang="en-US" sz="1000" dirty="0"/>
            </a:br>
            <a:r>
              <a:rPr lang="en-US" sz="1000" dirty="0"/>
              <a:t/>
            </a:r>
            <a:br>
              <a:rPr lang="en-US" sz="1000" dirty="0"/>
            </a:br>
            <a:r>
              <a:rPr lang="en-US" sz="1000" dirty="0"/>
              <a:t>8. LIABILITY</a:t>
            </a:r>
            <a:br>
              <a:rPr lang="en-US" sz="1000" dirty="0"/>
            </a:br>
            <a:r>
              <a:rPr lang="en-US" sz="1000" dirty="0"/>
              <a:t/>
            </a:r>
            <a:br>
              <a:rPr lang="en-US" sz="1000" dirty="0"/>
            </a:br>
            <a:r>
              <a:rPr lang="en-US" sz="1000" dirty="0"/>
              <a:t>The Boston Pride Committee, its officers, staff members and volunteers, and the City of Boston shall NOT be responsible for the safety of the property of the vendors from theft, damage by fire, accident, or any other cause whatsoever. Each vendor shall hold an insurance policy that names the Boston Pride Committee and the City of Boston as additional insured.</a:t>
            </a:r>
            <a:br>
              <a:rPr lang="en-US" sz="1000" dirty="0"/>
            </a:br>
            <a:r>
              <a:rPr lang="en-US" sz="1000" dirty="0"/>
              <a:t/>
            </a:r>
            <a:br>
              <a:rPr lang="en-US" sz="1000" dirty="0"/>
            </a:br>
            <a:r>
              <a:rPr lang="en-US" sz="1000" dirty="0"/>
              <a:t>9. USE OF SPACE</a:t>
            </a:r>
            <a:br>
              <a:rPr lang="en-US" sz="1000" dirty="0"/>
            </a:br>
            <a:r>
              <a:rPr lang="en-US" sz="1000" dirty="0"/>
              <a:t/>
            </a:r>
            <a:br>
              <a:rPr lang="en-US" sz="1000" dirty="0"/>
            </a:br>
            <a:r>
              <a:rPr lang="en-US" sz="1000" dirty="0"/>
              <a:t>Booth space and all exhibits must conform to prevailing applicable regulations of the City of Boston Fire Department and Inspectional Services Department. A copy of the regulations may be obtained through the City of Boston.</a:t>
            </a:r>
            <a:br>
              <a:rPr lang="en-US" sz="1000" dirty="0"/>
            </a:br>
            <a:r>
              <a:rPr lang="en-US" sz="1000" dirty="0"/>
              <a:t/>
            </a:r>
            <a:br>
              <a:rPr lang="en-US" sz="1000" dirty="0"/>
            </a:br>
            <a:r>
              <a:rPr lang="en-US" sz="1000" dirty="0"/>
              <a:t>10. RESTRICTIONS ON OPERATION OF EXHIBIT </a:t>
            </a:r>
            <a:br>
              <a:rPr lang="en-US" sz="1000" dirty="0"/>
            </a:br>
            <a:r>
              <a:rPr lang="en-US" sz="1000" dirty="0"/>
              <a:t/>
            </a:r>
            <a:br>
              <a:rPr lang="en-US" sz="1000" dirty="0"/>
            </a:br>
            <a:r>
              <a:rPr lang="en-US" sz="1000" dirty="0"/>
              <a:t>The City of Boston, City Hall, and/or the Boston Pride Committee reserve the right to restrict exhibits which become objectionable for any reason, including but not limited to noise, method of operation, or materials. The City of Boston, City Hall, and/or the Boston Pride Committee also reserve the right to prohibit any exhibit that, in the opinion of the City of Boston, City Hall, and/or the Boston Pride Committee, may detract from the general character of the exhibit as a whole. This reservation includes persons, things, conduct, printed matter, or anything of a character that the City of Boston, City Hall, and/or the Boston Pride Committee determine is objectionable to the exhibit or the Festival. </a:t>
            </a:r>
            <a:br>
              <a:rPr lang="en-US" sz="1000" dirty="0"/>
            </a:br>
            <a:r>
              <a:rPr lang="en-US" sz="1000" dirty="0"/>
              <a:t/>
            </a:r>
            <a:br>
              <a:rPr lang="en-US" sz="1000" dirty="0"/>
            </a:br>
            <a:r>
              <a:rPr lang="en-US" sz="1000" dirty="0"/>
              <a:t>Stickers: The free distribution of stickers is not permitted by the Boston Pride Committee, City Hall, or the City of Boston. Clean-up fees charged by the City of Boston to remove stickers from public areas, buildings, plazas, etc., will be passed along to the appropriate vendor.</a:t>
            </a:r>
            <a:br>
              <a:rPr lang="en-US" sz="1000" dirty="0"/>
            </a:br>
            <a:r>
              <a:rPr lang="en-US" sz="1000" dirty="0"/>
              <a:t/>
            </a:r>
            <a:br>
              <a:rPr lang="en-US" sz="1000" dirty="0"/>
            </a:br>
            <a:r>
              <a:rPr lang="en-US" sz="1000" dirty="0"/>
              <a:t>Food &amp; Beverage: The sale or distribution of ANY food or beverage is STRICTLY PROHIBITED, except by registered food vendors. This includes water and soda. If you have any questions or are interested in becoming an Official Food Vendor, please contact festival@bostonpride.org prior to the festival.</a:t>
            </a:r>
            <a:br>
              <a:rPr lang="en-US" sz="1000" dirty="0"/>
            </a:br>
            <a:r>
              <a:rPr lang="en-US" sz="1000" dirty="0"/>
              <a:t/>
            </a:r>
            <a:br>
              <a:rPr lang="en-US" sz="1000" dirty="0"/>
            </a:br>
            <a:r>
              <a:rPr lang="en-US" sz="1000" dirty="0"/>
              <a:t>11. COMMUNICATING WITH DEAF AND HARD OF HEARING INDIVIDUALS</a:t>
            </a:r>
            <a:br>
              <a:rPr lang="en-US" sz="1000" dirty="0"/>
            </a:br>
            <a:r>
              <a:rPr lang="en-US" sz="1000" dirty="0"/>
              <a:t/>
            </a:r>
            <a:br>
              <a:rPr lang="en-US" sz="1000" dirty="0"/>
            </a:br>
            <a:r>
              <a:rPr lang="en-US" sz="1000" dirty="0"/>
              <a:t>Did you know that 10% of the American population is deaf or hard of hearing and there are thousands of deaf/hard of hearing individuals in the Greater Boston area? To make sure that you are reaching this large and diverse population, please provide information in visible/written format. If you are selling merchandise or clothing, use posters, banners, brochures, or signs to mark prices and sizes so that customers who are deaf/hard of hearing can easily shop at your booth. Consider providing a laminated menu or sample items of different sizes marked with prices, so that deaf/hard of hearing visitors can communicate efficiently with you. Your cooperation to ensure equal access for deaf/hard of hearing people at Boston Pride is greatly appreciated.</a:t>
            </a:r>
            <a:endParaRPr lang="en-US" sz="16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Festival Seating Rules &amp; Safety</a:t>
            </a:r>
          </a:p>
        </p:txBody>
      </p:sp>
      <p:sp>
        <p:nvSpPr>
          <p:cNvPr id="2" name="Content Placeholder 1"/>
          <p:cNvSpPr>
            <a:spLocks noGrp="1"/>
          </p:cNvSpPr>
          <p:nvPr>
            <p:ph idx="1"/>
          </p:nvPr>
        </p:nvSpPr>
        <p:spPr/>
        <p:txBody>
          <a:bodyPr/>
          <a:lstStyle/>
          <a:p>
            <a:pPr algn="just"/>
            <a:r>
              <a:rPr lang="en-US" sz="1600" dirty="0">
                <a:latin typeface="Calibri" pitchFamily="34" charset="0"/>
              </a:rPr>
              <a:t>Festival </a:t>
            </a:r>
            <a:r>
              <a:rPr lang="en-US" sz="1600" dirty="0" smtClean="0">
                <a:latin typeface="Calibri" pitchFamily="34" charset="0"/>
              </a:rPr>
              <a:t>seating</a:t>
            </a:r>
            <a:r>
              <a:rPr lang="en-US" sz="1600" dirty="0">
                <a:latin typeface="Calibri" pitchFamily="34" charset="0"/>
              </a:rPr>
              <a:t>, or standing in front of concert in a confined space, has been identified as a culprit in numerous crowd crush injuries and deaths. </a:t>
            </a:r>
            <a:r>
              <a:rPr lang="en-US" sz="1600" dirty="0" smtClean="0">
                <a:latin typeface="Calibri" pitchFamily="34" charset="0"/>
              </a:rPr>
              <a:t>The </a:t>
            </a:r>
            <a:r>
              <a:rPr lang="en-US" sz="1600" dirty="0">
                <a:latin typeface="Calibri" pitchFamily="34" charset="0"/>
              </a:rPr>
              <a:t>NFPA states: </a:t>
            </a:r>
            <a:r>
              <a:rPr lang="en-US" sz="1600" dirty="0" smtClean="0">
                <a:latin typeface="Calibri" pitchFamily="34" charset="0"/>
              </a:rPr>
              <a:t>“Festival </a:t>
            </a:r>
            <a:r>
              <a:rPr lang="en-US" sz="1600" dirty="0">
                <a:latin typeface="Calibri" pitchFamily="34" charset="0"/>
              </a:rPr>
              <a:t>seating at live entertainment events should be “expected to result in overcrowding and high audience density that may compromise public safety</a:t>
            </a:r>
            <a:r>
              <a:rPr lang="en-US" sz="1600" dirty="0" smtClean="0">
                <a:latin typeface="Calibri" pitchFamily="34" charset="0"/>
              </a:rPr>
              <a:t>”.”</a:t>
            </a:r>
            <a:endParaRPr lang="en-US" sz="1600" dirty="0">
              <a:latin typeface="Calibri" pitchFamily="34" charset="0"/>
            </a:endParaRPr>
          </a:p>
          <a:p>
            <a:pPr algn="just"/>
            <a:endParaRPr lang="en-US" sz="1600" dirty="0">
              <a:latin typeface="Calibri" pitchFamily="34" charset="0"/>
            </a:endParaRPr>
          </a:p>
          <a:p>
            <a:pPr algn="just"/>
            <a:r>
              <a:rPr lang="en-US" sz="1600" dirty="0">
                <a:latin typeface="Calibri" pitchFamily="34" charset="0"/>
              </a:rPr>
              <a:t>It is our responsibility to maintain crowd safety. </a:t>
            </a:r>
            <a:r>
              <a:rPr lang="en-US" sz="1600" dirty="0" smtClean="0">
                <a:latin typeface="Calibri" pitchFamily="34" charset="0"/>
              </a:rPr>
              <a:t>We </a:t>
            </a:r>
            <a:r>
              <a:rPr lang="en-US" sz="1600" dirty="0">
                <a:latin typeface="Calibri" pitchFamily="34" charset="0"/>
              </a:rPr>
              <a:t>will utilize volunteers who have been trained and certified in Crowd Management practices. </a:t>
            </a:r>
            <a:r>
              <a:rPr lang="en-US" sz="1600" dirty="0" smtClean="0">
                <a:latin typeface="Calibri" pitchFamily="34" charset="0"/>
              </a:rPr>
              <a:t>The </a:t>
            </a:r>
            <a:r>
              <a:rPr lang="en-US" sz="1600" dirty="0">
                <a:latin typeface="Calibri" pitchFamily="34" charset="0"/>
              </a:rPr>
              <a:t>volunteers are responsible for monitoring the crowd and removal of any hazards or removal of people in the way of hazards. </a:t>
            </a:r>
          </a:p>
          <a:p>
            <a:pPr algn="just"/>
            <a:endParaRPr lang="en-US" sz="1600" dirty="0">
              <a:latin typeface="Calibri" pitchFamily="34" charset="0"/>
            </a:endParaRPr>
          </a:p>
          <a:p>
            <a:pPr algn="just"/>
            <a:r>
              <a:rPr lang="en-US" sz="1600" dirty="0" smtClean="0">
                <a:latin typeface="Calibri" pitchFamily="34" charset="0"/>
              </a:rPr>
              <a:t>At each event, a Crowd </a:t>
            </a:r>
            <a:r>
              <a:rPr lang="en-US" sz="1600" dirty="0">
                <a:latin typeface="Calibri" pitchFamily="34" charset="0"/>
              </a:rPr>
              <a:t>Manager Safety </a:t>
            </a:r>
            <a:r>
              <a:rPr lang="en-US" sz="1600" dirty="0" smtClean="0">
                <a:latin typeface="Calibri" pitchFamily="34" charset="0"/>
              </a:rPr>
              <a:t>Checklist will be filled out, </a:t>
            </a:r>
            <a:r>
              <a:rPr lang="en-US" sz="1600" dirty="0">
                <a:latin typeface="Calibri" pitchFamily="34" charset="0"/>
              </a:rPr>
              <a:t>as provided by the Commonwealth of Massachusetts Office of Public Safety and Security.  </a:t>
            </a:r>
          </a:p>
          <a:p>
            <a:pPr algn="just"/>
            <a:endParaRPr lang="en-US" sz="1600" dirty="0">
              <a:latin typeface="Calibri" pitchFamily="34" charset="0"/>
            </a:endParaRPr>
          </a:p>
          <a:p>
            <a:pPr algn="just"/>
            <a:r>
              <a:rPr lang="en-US" sz="1600" dirty="0">
                <a:latin typeface="Calibri" pitchFamily="34" charset="0"/>
              </a:rPr>
              <a:t>Refer to the checklist included on the next page.</a:t>
            </a:r>
          </a:p>
          <a:p>
            <a:pPr algn="just"/>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dirty="0" smtClean="0"/>
              <a:t>Stage/Tent Collapse</a:t>
            </a:r>
          </a:p>
        </p:txBody>
      </p:sp>
      <p:sp>
        <p:nvSpPr>
          <p:cNvPr id="2" name="Content Placeholder 1"/>
          <p:cNvSpPr>
            <a:spLocks noGrp="1"/>
          </p:cNvSpPr>
          <p:nvPr>
            <p:ph idx="1"/>
          </p:nvPr>
        </p:nvSpPr>
        <p:spPr/>
        <p:txBody>
          <a:bodyPr/>
          <a:lstStyle/>
          <a:p>
            <a:pPr marL="285750" indent="-285750" algn="just" fontAlgn="auto">
              <a:spcBef>
                <a:spcPts val="0"/>
              </a:spcBef>
              <a:spcAft>
                <a:spcPts val="0"/>
              </a:spcAft>
              <a:buFont typeface="Arial" pitchFamily="34" charset="0"/>
              <a:buChar char="•"/>
              <a:defRPr/>
            </a:pPr>
            <a:r>
              <a:rPr lang="en-US" sz="1600" dirty="0"/>
              <a:t>A collapse of a stage, disabled access viewing platform, tent, building, etc. may involve injury to large numbers of people and require a massive medical response. It may also result in the movement of a large number of people away from the incident site and other unforeseen situations. </a:t>
            </a:r>
          </a:p>
          <a:p>
            <a:pPr algn="just" fontAlgn="auto">
              <a:spcBef>
                <a:spcPts val="0"/>
              </a:spcBef>
              <a:spcAft>
                <a:spcPts val="0"/>
              </a:spcAft>
              <a:defRPr/>
            </a:pPr>
            <a:endParaRPr lang="en-US" sz="1600" dirty="0"/>
          </a:p>
          <a:p>
            <a:pPr marL="285750" indent="-285750" algn="just" fontAlgn="auto">
              <a:spcBef>
                <a:spcPts val="0"/>
              </a:spcBef>
              <a:spcAft>
                <a:spcPts val="0"/>
              </a:spcAft>
              <a:buFont typeface="Arial" pitchFamily="34" charset="0"/>
              <a:buChar char="•"/>
              <a:defRPr/>
            </a:pPr>
            <a:r>
              <a:rPr lang="en-US" sz="1600" dirty="0"/>
              <a:t>Security will send personal to the site to assist in moving people away from the site and assisting any injured until emergency services arrives.  </a:t>
            </a:r>
          </a:p>
          <a:p>
            <a:pPr marL="285750" indent="-285750" algn="just" fontAlgn="auto">
              <a:spcBef>
                <a:spcPts val="0"/>
              </a:spcBef>
              <a:spcAft>
                <a:spcPts val="0"/>
              </a:spcAft>
              <a:buFont typeface="Arial" pitchFamily="34" charset="0"/>
              <a:buChar char="•"/>
              <a:defRPr/>
            </a:pPr>
            <a:endParaRPr lang="en-US" sz="1600" dirty="0"/>
          </a:p>
          <a:p>
            <a:pPr marL="285750" indent="-285750" algn="just" fontAlgn="auto">
              <a:spcBef>
                <a:spcPts val="0"/>
              </a:spcBef>
              <a:spcAft>
                <a:spcPts val="0"/>
              </a:spcAft>
              <a:buFont typeface="Arial" pitchFamily="34" charset="0"/>
              <a:buChar char="•"/>
              <a:defRPr/>
            </a:pPr>
            <a:r>
              <a:rPr lang="en-US" sz="1600" dirty="0"/>
              <a:t>Operations </a:t>
            </a:r>
            <a:r>
              <a:rPr lang="en-US" sz="1600" dirty="0" smtClean="0"/>
              <a:t>Dispatch will maintain </a:t>
            </a:r>
            <a:r>
              <a:rPr lang="en-US" sz="1600" dirty="0"/>
              <a:t>a list of all Pride people in the </a:t>
            </a:r>
            <a:r>
              <a:rPr lang="en-US" sz="1600" dirty="0" smtClean="0"/>
              <a:t>affected </a:t>
            </a:r>
            <a:r>
              <a:rPr lang="en-US" sz="1600" dirty="0"/>
              <a:t>area, and their location and condition.  </a:t>
            </a:r>
          </a:p>
          <a:p>
            <a:pPr algn="just" fontAlgn="auto">
              <a:spcBef>
                <a:spcPts val="0"/>
              </a:spcBef>
              <a:spcAft>
                <a:spcPts val="0"/>
              </a:spcAft>
              <a:defRPr/>
            </a:pPr>
            <a:endParaRPr lang="en-US" sz="1600" dirty="0"/>
          </a:p>
          <a:p>
            <a:pPr algn="just"/>
            <a:endParaRPr lang="en-US" sz="1600" dirty="0"/>
          </a:p>
        </p:txBody>
      </p:sp>
      <p:pic>
        <p:nvPicPr>
          <p:cNvPr id="6146" name="Picture 2" descr="C:\Users\Linda\AppData\Local\Microsoft\Windows\Temporary Internet Files\Content.IE5\ZQHE56SE\MC9000948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8976" y="4038600"/>
            <a:ext cx="1694947" cy="17277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9"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685800"/>
          </a:xfrm>
        </p:spPr>
        <p:txBody>
          <a:bodyPr/>
          <a:lstStyle/>
          <a:p>
            <a:pPr eaLnBrk="1" hangingPunct="1"/>
            <a:r>
              <a:rPr lang="en-US" sz="3600" dirty="0" smtClean="0"/>
              <a:t>Block Parties – Onsite Rules &amp; Regulations </a:t>
            </a:r>
          </a:p>
        </p:txBody>
      </p:sp>
      <p:sp>
        <p:nvSpPr>
          <p:cNvPr id="3" name="Content Placeholder 2"/>
          <p:cNvSpPr>
            <a:spLocks noGrp="1"/>
          </p:cNvSpPr>
          <p:nvPr>
            <p:ph idx="1"/>
          </p:nvPr>
        </p:nvSpPr>
        <p:spPr>
          <a:xfrm>
            <a:off x="457200" y="990600"/>
            <a:ext cx="8229600" cy="5135563"/>
          </a:xfrm>
        </p:spPr>
        <p:txBody>
          <a:bodyPr>
            <a:normAutofit/>
          </a:bodyPr>
          <a:lstStyle/>
          <a:p>
            <a:pPr marL="0" indent="0" algn="ctr" eaLnBrk="1" hangingPunct="1">
              <a:spcBef>
                <a:spcPts val="0"/>
              </a:spcBef>
              <a:buNone/>
            </a:pPr>
            <a:r>
              <a:rPr lang="en-US" sz="1600" b="1" dirty="0" smtClean="0">
                <a:solidFill>
                  <a:srgbClr val="FF0000"/>
                </a:solidFill>
              </a:rPr>
              <a:t>These rules apply to both block parties:  JP Event and Back Bay Event</a:t>
            </a:r>
          </a:p>
          <a:p>
            <a:pPr algn="just" eaLnBrk="1" hangingPunct="1">
              <a:spcBef>
                <a:spcPts val="0"/>
              </a:spcBef>
            </a:pPr>
            <a:endParaRPr lang="en-US" sz="1600" dirty="0"/>
          </a:p>
          <a:p>
            <a:pPr algn="just" eaLnBrk="1" hangingPunct="1">
              <a:spcBef>
                <a:spcPts val="0"/>
              </a:spcBef>
            </a:pPr>
            <a:r>
              <a:rPr lang="en-US" sz="1600" dirty="0" smtClean="0"/>
              <a:t>All guests will have their ID checked. Adults 21 and older will receive a wristband signaling their ability to order drinks. Guests 20 and younger will not receive a wristband.</a:t>
            </a:r>
          </a:p>
          <a:p>
            <a:pPr lvl="1" algn="just" eaLnBrk="1" hangingPunct="1">
              <a:spcBef>
                <a:spcPts val="0"/>
              </a:spcBef>
            </a:pPr>
            <a:r>
              <a:rPr lang="en-US" sz="1600" dirty="0" smtClean="0"/>
              <a:t>A designated team of trained volunteers will be in charge of checking IDs at the entrance</a:t>
            </a:r>
          </a:p>
          <a:p>
            <a:pPr algn="just" eaLnBrk="1" hangingPunct="1">
              <a:spcBef>
                <a:spcPts val="0"/>
              </a:spcBef>
            </a:pPr>
            <a:endParaRPr lang="en-US" sz="1600" dirty="0" smtClean="0"/>
          </a:p>
          <a:p>
            <a:pPr algn="just" eaLnBrk="1" hangingPunct="1">
              <a:spcBef>
                <a:spcPts val="0"/>
              </a:spcBef>
            </a:pPr>
            <a:r>
              <a:rPr lang="en-US" sz="1600" dirty="0" smtClean="0"/>
              <a:t>All bags, backpacks and purses will be searched, no exception (see procedure next).</a:t>
            </a:r>
          </a:p>
          <a:p>
            <a:pPr algn="just" eaLnBrk="1" hangingPunct="1">
              <a:spcBef>
                <a:spcPts val="0"/>
              </a:spcBef>
            </a:pPr>
            <a:endParaRPr lang="en-US" sz="1600" dirty="0" smtClean="0"/>
          </a:p>
          <a:p>
            <a:pPr algn="just" eaLnBrk="1" hangingPunct="1">
              <a:spcBef>
                <a:spcPts val="0"/>
              </a:spcBef>
            </a:pPr>
            <a:r>
              <a:rPr lang="en-US" sz="1600" dirty="0" smtClean="0"/>
              <a:t>No open container will be allowed inside the event area.</a:t>
            </a:r>
            <a:endParaRPr lang="en-US" sz="1600" dirty="0"/>
          </a:p>
          <a:p>
            <a:pPr algn="just" eaLnBrk="1" hangingPunct="1">
              <a:spcBef>
                <a:spcPts val="0"/>
              </a:spcBef>
            </a:pPr>
            <a:endParaRPr lang="en-US" sz="1600" dirty="0" smtClean="0"/>
          </a:p>
          <a:p>
            <a:pPr algn="just" eaLnBrk="1" hangingPunct="1">
              <a:spcBef>
                <a:spcPts val="0"/>
              </a:spcBef>
            </a:pPr>
            <a:r>
              <a:rPr lang="en-US" sz="1600" dirty="0" smtClean="0"/>
              <a:t>Re-entry to the event will be allowed only after re-entering </a:t>
            </a:r>
            <a:r>
              <a:rPr lang="en-US" sz="1600" u="sng" dirty="0" smtClean="0"/>
              <a:t>guests have their ID checked again</a:t>
            </a:r>
            <a:r>
              <a:rPr lang="en-US" sz="1600" dirty="0" smtClean="0"/>
              <a:t>.</a:t>
            </a:r>
            <a:endParaRPr lang="en-US" sz="1600" dirty="0"/>
          </a:p>
          <a:p>
            <a:pPr algn="just" eaLnBrk="1" hangingPunct="1">
              <a:spcBef>
                <a:spcPts val="0"/>
              </a:spcBef>
            </a:pPr>
            <a:endParaRPr lang="en-US" sz="1600" dirty="0" smtClean="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37</a:t>
            </a:fld>
            <a:endParaRPr lang="en-US" dirty="0"/>
          </a:p>
        </p:txBody>
      </p:sp>
    </p:spTree>
    <p:extLst>
      <p:ext uri="{BB962C8B-B14F-4D97-AF65-F5344CB8AC3E}">
        <p14:creationId xmlns:p14="http://schemas.microsoft.com/office/powerpoint/2010/main" val="1040436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685800"/>
          </a:xfrm>
        </p:spPr>
        <p:txBody>
          <a:bodyPr/>
          <a:lstStyle/>
          <a:p>
            <a:pPr eaLnBrk="1" hangingPunct="1"/>
            <a:r>
              <a:rPr lang="en-US" sz="3600" dirty="0" smtClean="0"/>
              <a:t>Bag Search Procedure</a:t>
            </a:r>
          </a:p>
        </p:txBody>
      </p:sp>
      <p:sp>
        <p:nvSpPr>
          <p:cNvPr id="3" name="Content Placeholder 2"/>
          <p:cNvSpPr>
            <a:spLocks noGrp="1"/>
          </p:cNvSpPr>
          <p:nvPr>
            <p:ph idx="1"/>
          </p:nvPr>
        </p:nvSpPr>
        <p:spPr>
          <a:xfrm>
            <a:off x="152400" y="990600"/>
            <a:ext cx="8839200" cy="5486400"/>
          </a:xfrm>
        </p:spPr>
        <p:txBody>
          <a:bodyPr numCol="2" spcCol="457200">
            <a:normAutofit fontScale="77500" lnSpcReduction="20000"/>
          </a:bodyPr>
          <a:lstStyle/>
          <a:p>
            <a:pPr marL="0" indent="0" eaLnBrk="1" hangingPunct="1">
              <a:spcBef>
                <a:spcPts val="0"/>
              </a:spcBef>
              <a:buNone/>
            </a:pPr>
            <a:r>
              <a:rPr lang="en-US" sz="1600" b="1" dirty="0"/>
              <a:t>1. Purpose</a:t>
            </a:r>
          </a:p>
          <a:p>
            <a:pPr marL="0" indent="0" eaLnBrk="1" hangingPunct="1">
              <a:spcBef>
                <a:spcPts val="0"/>
              </a:spcBef>
              <a:buNone/>
            </a:pPr>
            <a:r>
              <a:rPr lang="en-US" sz="1600" dirty="0"/>
              <a:t>The purpose for establishing bag search procedures is to control items that are hand </a:t>
            </a:r>
            <a:r>
              <a:rPr lang="en-US" sz="1600" dirty="0" smtClean="0"/>
              <a:t>carried </a:t>
            </a:r>
            <a:r>
              <a:rPr lang="en-US" sz="1600" dirty="0"/>
              <a:t>into the venue. The bag search procedures should be a part of the venue’s </a:t>
            </a:r>
            <a:r>
              <a:rPr lang="en-US" sz="1600" dirty="0" smtClean="0"/>
              <a:t>overall security </a:t>
            </a:r>
            <a:r>
              <a:rPr lang="en-US" sz="1600" dirty="0"/>
              <a:t>plan and should be tested and evaluated as stated in the security plan. The </a:t>
            </a:r>
            <a:r>
              <a:rPr lang="en-US" sz="1600" dirty="0" smtClean="0"/>
              <a:t>bag search </a:t>
            </a:r>
            <a:r>
              <a:rPr lang="en-US" sz="1600" dirty="0"/>
              <a:t>procedures should include information on: </a:t>
            </a:r>
          </a:p>
          <a:p>
            <a:pPr marL="400050" lvl="1" indent="0" eaLnBrk="1" hangingPunct="1">
              <a:spcBef>
                <a:spcPts val="0"/>
              </a:spcBef>
              <a:buNone/>
            </a:pPr>
            <a:r>
              <a:rPr lang="en-US" sz="1200" dirty="0"/>
              <a:t>• Interacting with those individuals who are having their bag(s) searched;</a:t>
            </a:r>
          </a:p>
          <a:p>
            <a:pPr marL="400050" lvl="1" indent="0" eaLnBrk="1" hangingPunct="1">
              <a:spcBef>
                <a:spcPts val="0"/>
              </a:spcBef>
              <a:buNone/>
            </a:pPr>
            <a:r>
              <a:rPr lang="en-US" sz="1200" dirty="0"/>
              <a:t>• Identifying the items that are of interest during the bag search; </a:t>
            </a:r>
          </a:p>
          <a:p>
            <a:pPr marL="400050" lvl="1" indent="0" eaLnBrk="1" hangingPunct="1">
              <a:spcBef>
                <a:spcPts val="0"/>
              </a:spcBef>
              <a:buNone/>
            </a:pPr>
            <a:r>
              <a:rPr lang="en-US" sz="1200" dirty="0"/>
              <a:t>• Outlining the procedures to conduct a bag search; and </a:t>
            </a:r>
          </a:p>
          <a:p>
            <a:pPr marL="400050" lvl="1" indent="0" eaLnBrk="1" hangingPunct="1">
              <a:spcBef>
                <a:spcPts val="0"/>
              </a:spcBef>
              <a:buNone/>
            </a:pPr>
            <a:r>
              <a:rPr lang="en-US" sz="1200" dirty="0"/>
              <a:t>• Responding to items discovered during the bag search procedures. </a:t>
            </a:r>
          </a:p>
          <a:p>
            <a:pPr marL="0" indent="0" eaLnBrk="1" hangingPunct="1">
              <a:spcBef>
                <a:spcPts val="0"/>
              </a:spcBef>
              <a:buNone/>
            </a:pPr>
            <a:endParaRPr lang="en-US" sz="1600" b="1" dirty="0" smtClean="0"/>
          </a:p>
          <a:p>
            <a:pPr marL="0" indent="0" eaLnBrk="1" hangingPunct="1">
              <a:spcBef>
                <a:spcPts val="0"/>
              </a:spcBef>
              <a:buNone/>
            </a:pPr>
            <a:r>
              <a:rPr lang="en-US" sz="1600" b="1" dirty="0" smtClean="0"/>
              <a:t>2</a:t>
            </a:r>
            <a:r>
              <a:rPr lang="en-US" sz="1600" b="1" dirty="0"/>
              <a:t>. General</a:t>
            </a:r>
          </a:p>
          <a:p>
            <a:pPr marL="0" indent="0" eaLnBrk="1" hangingPunct="1">
              <a:spcBef>
                <a:spcPts val="0"/>
              </a:spcBef>
              <a:buNone/>
            </a:pPr>
            <a:r>
              <a:rPr lang="en-US" sz="1600" dirty="0"/>
              <a:t>Bag searches should be required of everyone entering the venue on those days </a:t>
            </a:r>
            <a:r>
              <a:rPr lang="en-US" sz="1600" dirty="0" smtClean="0"/>
              <a:t>associated  with </a:t>
            </a:r>
            <a:r>
              <a:rPr lang="en-US" sz="1600" dirty="0"/>
              <a:t>the preparation for and execution of an event. This should include employees, </a:t>
            </a:r>
            <a:r>
              <a:rPr lang="en-US" sz="1600" dirty="0" smtClean="0"/>
              <a:t>contractors</a:t>
            </a:r>
            <a:r>
              <a:rPr lang="en-US" sz="1600" dirty="0"/>
              <a:t>, teams/performers, media and official guests, as well as the ticket bearing </a:t>
            </a:r>
            <a:r>
              <a:rPr lang="en-US" sz="1600" dirty="0" smtClean="0"/>
              <a:t> public</a:t>
            </a:r>
            <a:r>
              <a:rPr lang="en-US" sz="1600" dirty="0"/>
              <a:t>. </a:t>
            </a:r>
          </a:p>
          <a:p>
            <a:pPr marL="400050" lvl="1" indent="0" eaLnBrk="1" hangingPunct="1">
              <a:spcBef>
                <a:spcPts val="0"/>
              </a:spcBef>
              <a:buNone/>
            </a:pPr>
            <a:r>
              <a:rPr lang="en-US" sz="1200" dirty="0"/>
              <a:t>• The venue should establish bag search procedures </a:t>
            </a:r>
            <a:r>
              <a:rPr lang="en-US" sz="1200" dirty="0" smtClean="0"/>
              <a:t>that </a:t>
            </a:r>
            <a:r>
              <a:rPr lang="en-US" sz="1200" dirty="0"/>
              <a:t>state the actual implementation of bag </a:t>
            </a:r>
            <a:r>
              <a:rPr lang="en-US" sz="1200" dirty="0" smtClean="0"/>
              <a:t>search procedures</a:t>
            </a:r>
            <a:r>
              <a:rPr lang="en-US" sz="1200" dirty="0"/>
              <a:t>. The level of search detail will depend </a:t>
            </a:r>
            <a:r>
              <a:rPr lang="en-US" sz="1200" dirty="0" smtClean="0"/>
              <a:t>upon </a:t>
            </a:r>
            <a:r>
              <a:rPr lang="en-US" sz="1200" dirty="0"/>
              <a:t>the threat to the venue as determined by </a:t>
            </a:r>
            <a:r>
              <a:rPr lang="en-US" sz="1200" dirty="0" smtClean="0"/>
              <a:t>the venue’s </a:t>
            </a:r>
            <a:r>
              <a:rPr lang="en-US" sz="1200" dirty="0"/>
              <a:t>security manager or appropriate venue </a:t>
            </a:r>
            <a:r>
              <a:rPr lang="en-US" sz="1200" dirty="0" smtClean="0"/>
              <a:t>representative</a:t>
            </a:r>
            <a:r>
              <a:rPr lang="en-US" sz="1200" dirty="0"/>
              <a:t>. </a:t>
            </a:r>
          </a:p>
          <a:p>
            <a:pPr marL="400050" lvl="1" indent="0" eaLnBrk="1" hangingPunct="1">
              <a:spcBef>
                <a:spcPts val="0"/>
              </a:spcBef>
              <a:buNone/>
            </a:pPr>
            <a:r>
              <a:rPr lang="en-US" sz="1200" dirty="0"/>
              <a:t>• All bags and containers that are hand carried into </a:t>
            </a:r>
            <a:r>
              <a:rPr lang="en-US" sz="1200" dirty="0" smtClean="0"/>
              <a:t>the </a:t>
            </a:r>
            <a:r>
              <a:rPr lang="en-US" sz="1200" dirty="0"/>
              <a:t>venue are subject to search for items that are not </a:t>
            </a:r>
            <a:r>
              <a:rPr lang="en-US" sz="1200" dirty="0" smtClean="0"/>
              <a:t>permitted </a:t>
            </a:r>
            <a:r>
              <a:rPr lang="en-US" sz="1200" dirty="0"/>
              <a:t>in the venue. </a:t>
            </a:r>
          </a:p>
          <a:p>
            <a:pPr marL="400050" lvl="1" indent="0" eaLnBrk="1" hangingPunct="1">
              <a:spcBef>
                <a:spcPts val="0"/>
              </a:spcBef>
              <a:buNone/>
            </a:pPr>
            <a:r>
              <a:rPr lang="en-US" sz="1200" dirty="0"/>
              <a:t>• Bag searches should occur at a level of detail </a:t>
            </a:r>
            <a:r>
              <a:rPr lang="en-US" sz="1200" dirty="0" smtClean="0"/>
              <a:t>commensurate </a:t>
            </a:r>
            <a:r>
              <a:rPr lang="en-US" sz="1200" dirty="0"/>
              <a:t>with the threat (e.g., from a simple </a:t>
            </a:r>
            <a:r>
              <a:rPr lang="en-US" sz="1200" dirty="0" smtClean="0"/>
              <a:t>glance </a:t>
            </a:r>
            <a:r>
              <a:rPr lang="en-US" sz="1200" dirty="0"/>
              <a:t>into the bag all the way to emptying the </a:t>
            </a:r>
            <a:r>
              <a:rPr lang="en-US" sz="1200" dirty="0" smtClean="0"/>
              <a:t>contents </a:t>
            </a:r>
            <a:r>
              <a:rPr lang="en-US" sz="1200" dirty="0"/>
              <a:t>of the bag). </a:t>
            </a:r>
          </a:p>
          <a:p>
            <a:pPr marL="400050" lvl="1" indent="0" eaLnBrk="1" hangingPunct="1">
              <a:spcBef>
                <a:spcPts val="0"/>
              </a:spcBef>
              <a:buNone/>
            </a:pPr>
            <a:r>
              <a:rPr lang="en-US" sz="1200" dirty="0"/>
              <a:t>• Venue employees, contractors, and event staff should </a:t>
            </a:r>
            <a:r>
              <a:rPr lang="en-US" sz="1200" dirty="0" smtClean="0"/>
              <a:t>be </a:t>
            </a:r>
            <a:r>
              <a:rPr lang="en-US" sz="1200" dirty="0"/>
              <a:t>trained in the overall bag search procedures and have knowledge of those items </a:t>
            </a:r>
            <a:r>
              <a:rPr lang="en-US" sz="1200" dirty="0" smtClean="0"/>
              <a:t>not </a:t>
            </a:r>
            <a:r>
              <a:rPr lang="en-US" sz="1200" dirty="0"/>
              <a:t>allowed in the venue (see section 6) during nonevent and event days. </a:t>
            </a:r>
          </a:p>
          <a:p>
            <a:pPr marL="400050" lvl="1" indent="0" eaLnBrk="1" hangingPunct="1">
              <a:spcBef>
                <a:spcPts val="0"/>
              </a:spcBef>
              <a:buNone/>
            </a:pPr>
            <a:r>
              <a:rPr lang="en-US" sz="1200" dirty="0"/>
              <a:t>• Trained bag search staff and bag search supervisors should perform the bag </a:t>
            </a:r>
            <a:r>
              <a:rPr lang="en-US" sz="1200" dirty="0" smtClean="0"/>
              <a:t>searches </a:t>
            </a:r>
            <a:r>
              <a:rPr lang="en-US" sz="1200" dirty="0"/>
              <a:t>in the safest manner possible so that they identify and respond </a:t>
            </a:r>
            <a:r>
              <a:rPr lang="en-US" sz="1200" dirty="0" smtClean="0"/>
              <a:t>appropriately </a:t>
            </a:r>
            <a:r>
              <a:rPr lang="en-US" sz="1200" dirty="0"/>
              <a:t>to items not permitted in the venue</a:t>
            </a:r>
            <a:r>
              <a:rPr lang="en-US" sz="1200" dirty="0" smtClean="0"/>
              <a:t>.</a:t>
            </a:r>
          </a:p>
          <a:p>
            <a:pPr marL="0" indent="0" eaLnBrk="1" hangingPunct="1">
              <a:spcBef>
                <a:spcPts val="0"/>
              </a:spcBef>
              <a:buNone/>
            </a:pPr>
            <a:endParaRPr lang="en-US" sz="1600" b="1" dirty="0" smtClean="0"/>
          </a:p>
          <a:p>
            <a:pPr marL="0" indent="0" eaLnBrk="1" hangingPunct="1">
              <a:spcBef>
                <a:spcPts val="0"/>
              </a:spcBef>
              <a:buNone/>
            </a:pPr>
            <a:r>
              <a:rPr lang="en-US" sz="1600" b="1" dirty="0" smtClean="0"/>
              <a:t>3</a:t>
            </a:r>
            <a:r>
              <a:rPr lang="en-US" sz="1600" b="1" dirty="0"/>
              <a:t>. Consent and Right to Refuse</a:t>
            </a:r>
          </a:p>
          <a:p>
            <a:pPr marL="0" indent="0" eaLnBrk="1" hangingPunct="1">
              <a:spcBef>
                <a:spcPts val="0"/>
              </a:spcBef>
              <a:buNone/>
            </a:pPr>
            <a:r>
              <a:rPr lang="en-US" sz="1600" dirty="0"/>
              <a:t>The venue should notify prospective employees and contractors that bag searches are a </a:t>
            </a:r>
            <a:r>
              <a:rPr lang="en-US" sz="1600" dirty="0" smtClean="0"/>
              <a:t>requirement </a:t>
            </a:r>
            <a:r>
              <a:rPr lang="en-US" sz="1600" dirty="0"/>
              <a:t>of employment. Bag searches of ticket holders are voluntary, however, the </a:t>
            </a:r>
            <a:r>
              <a:rPr lang="en-US" sz="1600" dirty="0" smtClean="0"/>
              <a:t>venue </a:t>
            </a:r>
            <a:r>
              <a:rPr lang="en-US" sz="1600" dirty="0"/>
              <a:t>should draft explicit language so that potential ticket purchasers are aware that </a:t>
            </a:r>
            <a:r>
              <a:rPr lang="en-US" sz="1600" dirty="0" smtClean="0"/>
              <a:t>their </a:t>
            </a:r>
            <a:r>
              <a:rPr lang="en-US" sz="1600" dirty="0"/>
              <a:t>bags will be searched at the venue prior to entry, and failure to allow a bag search </a:t>
            </a:r>
            <a:r>
              <a:rPr lang="en-US" sz="1600" dirty="0" smtClean="0"/>
              <a:t>will </a:t>
            </a:r>
            <a:r>
              <a:rPr lang="en-US" sz="1600" dirty="0"/>
              <a:t>result in denial of entry. This language must be made available through every means </a:t>
            </a:r>
            <a:r>
              <a:rPr lang="en-US" sz="1600" dirty="0" smtClean="0"/>
              <a:t>utilized </a:t>
            </a:r>
            <a:r>
              <a:rPr lang="en-US" sz="1600" dirty="0"/>
              <a:t>by the venue to sell tickets (i.e., signage, pre-recorded gate messages, Web sites, </a:t>
            </a:r>
            <a:r>
              <a:rPr lang="en-US" sz="1600" dirty="0" smtClean="0"/>
              <a:t>etc.).</a:t>
            </a:r>
          </a:p>
          <a:p>
            <a:pPr marL="0" indent="0" eaLnBrk="1" hangingPunct="1">
              <a:spcBef>
                <a:spcPts val="0"/>
              </a:spcBef>
              <a:buNone/>
            </a:pPr>
            <a:endParaRPr lang="en-US" sz="1600" dirty="0"/>
          </a:p>
          <a:p>
            <a:pPr marL="0" indent="0" eaLnBrk="1" hangingPunct="1">
              <a:spcBef>
                <a:spcPts val="0"/>
              </a:spcBef>
              <a:buNone/>
            </a:pPr>
            <a:r>
              <a:rPr lang="en-US" sz="1600" b="1" dirty="0"/>
              <a:t>4. Addressing Adverse Mindset and Threatening Statements</a:t>
            </a:r>
          </a:p>
          <a:p>
            <a:pPr marL="0" indent="0" eaLnBrk="1" hangingPunct="1">
              <a:spcBef>
                <a:spcPts val="0"/>
              </a:spcBef>
              <a:buNone/>
            </a:pPr>
            <a:r>
              <a:rPr lang="en-US" sz="1600" dirty="0"/>
              <a:t>The venue should prepare a list of questions that the ticket holders may ask, along with </a:t>
            </a:r>
            <a:r>
              <a:rPr lang="en-US" sz="1600" dirty="0" smtClean="0"/>
              <a:t>appropriate </a:t>
            </a:r>
            <a:r>
              <a:rPr lang="en-US" sz="1600" dirty="0"/>
              <a:t>responses that address concerns relating to the venue’s bag search program. </a:t>
            </a:r>
            <a:r>
              <a:rPr lang="en-US" sz="1600" dirty="0" smtClean="0"/>
              <a:t>Each </a:t>
            </a:r>
            <a:r>
              <a:rPr lang="en-US" sz="1600" dirty="0"/>
              <a:t>bag searcher should rehearse these responses as part of their bag search training </a:t>
            </a:r>
            <a:r>
              <a:rPr lang="en-US" sz="1600" dirty="0" smtClean="0"/>
              <a:t>program</a:t>
            </a:r>
            <a:r>
              <a:rPr lang="en-US" sz="1600" dirty="0"/>
              <a:t>. This rehearsal preparation will prepare the bag searcher to address ticket </a:t>
            </a:r>
          </a:p>
          <a:p>
            <a:pPr marL="0" indent="0" eaLnBrk="1" hangingPunct="1">
              <a:spcBef>
                <a:spcPts val="0"/>
              </a:spcBef>
              <a:buNone/>
            </a:pPr>
            <a:r>
              <a:rPr lang="en-US" sz="1600" dirty="0"/>
              <a:t>holders’ concerns and help diffuse any potential animosity toward the bag searcher along </a:t>
            </a:r>
            <a:r>
              <a:rPr lang="en-US" sz="1600" dirty="0" smtClean="0"/>
              <a:t>with </a:t>
            </a:r>
            <a:r>
              <a:rPr lang="en-US" sz="1600" dirty="0"/>
              <a:t>providing a consistent message justifying the venue’s bag search program. There is </a:t>
            </a:r>
            <a:r>
              <a:rPr lang="en-US" sz="1600" dirty="0" smtClean="0"/>
              <a:t>often </a:t>
            </a:r>
            <a:r>
              <a:rPr lang="en-US" sz="1600" dirty="0"/>
              <a:t>a degree of impatience among the crowd entering a venue for an event. Those </a:t>
            </a:r>
            <a:r>
              <a:rPr lang="en-US" sz="1600" dirty="0" smtClean="0"/>
              <a:t>responsible </a:t>
            </a:r>
            <a:r>
              <a:rPr lang="en-US" sz="1600" dirty="0"/>
              <a:t>for conducting bag searches should ensure that they maintain control at the </a:t>
            </a:r>
            <a:r>
              <a:rPr lang="en-US" sz="1600" dirty="0" smtClean="0"/>
              <a:t>bag </a:t>
            </a:r>
            <a:r>
              <a:rPr lang="en-US" sz="1600" dirty="0"/>
              <a:t>search locations without feeling pressured to rush through their bag search </a:t>
            </a:r>
            <a:r>
              <a:rPr lang="en-US" sz="1600" dirty="0" smtClean="0"/>
              <a:t>responsibilities. Ticket </a:t>
            </a:r>
            <a:r>
              <a:rPr lang="en-US" sz="1600" dirty="0"/>
              <a:t>holders making threatening statements (e.g., “I have a bomb”) should be taken </a:t>
            </a:r>
            <a:r>
              <a:rPr lang="en-US" sz="1600" dirty="0" smtClean="0"/>
              <a:t>seriously</a:t>
            </a:r>
            <a:r>
              <a:rPr lang="en-US" sz="1600" dirty="0"/>
              <a:t>. The bag searcher should be certain of what the ticket holder said by asking the </a:t>
            </a:r>
            <a:r>
              <a:rPr lang="en-US" sz="1600" dirty="0" smtClean="0"/>
              <a:t>ticket </a:t>
            </a:r>
            <a:r>
              <a:rPr lang="en-US" sz="1600" dirty="0"/>
              <a:t>holder to repeat the statement if necessary. The ticket holder should be informed </a:t>
            </a:r>
            <a:r>
              <a:rPr lang="en-US" sz="1600" dirty="0" smtClean="0"/>
              <a:t>that their statements </a:t>
            </a:r>
            <a:r>
              <a:rPr lang="en-US" sz="1600" dirty="0"/>
              <a:t>are taken seriously. The bag searcher should immediately notify </a:t>
            </a:r>
            <a:r>
              <a:rPr lang="en-US" sz="1600" dirty="0" smtClean="0"/>
              <a:t>event </a:t>
            </a:r>
            <a:r>
              <a:rPr lang="en-US" sz="1600" dirty="0"/>
              <a:t>security, supervisors, and law enforcement of such statements</a:t>
            </a:r>
            <a:r>
              <a:rPr lang="en-US" sz="1600" dirty="0" smtClean="0"/>
              <a:t>.</a:t>
            </a:r>
          </a:p>
          <a:p>
            <a:pPr marL="0" indent="0" eaLnBrk="1" hangingPunct="1">
              <a:spcBef>
                <a:spcPts val="0"/>
              </a:spcBef>
              <a:buNone/>
            </a:pPr>
            <a:endParaRPr lang="en-US" sz="1600" dirty="0"/>
          </a:p>
          <a:p>
            <a:pPr marL="0" indent="0" eaLnBrk="1" hangingPunct="1">
              <a:spcBef>
                <a:spcPts val="0"/>
              </a:spcBef>
              <a:buNone/>
            </a:pPr>
            <a:r>
              <a:rPr lang="en-US" sz="1600" b="1" dirty="0"/>
              <a:t>5. Refusal of Bag Search</a:t>
            </a:r>
          </a:p>
          <a:p>
            <a:pPr marL="0" indent="0" eaLnBrk="1" hangingPunct="1">
              <a:spcBef>
                <a:spcPts val="0"/>
              </a:spcBef>
              <a:buNone/>
            </a:pPr>
            <a:r>
              <a:rPr lang="en-US" sz="1600" dirty="0"/>
              <a:t>If a ticket holder refuses to comply with the bag search, bag searchers should contact the </a:t>
            </a:r>
            <a:r>
              <a:rPr lang="en-US" sz="1600" dirty="0" smtClean="0"/>
              <a:t>bag </a:t>
            </a:r>
            <a:r>
              <a:rPr lang="en-US" sz="1600" dirty="0"/>
              <a:t>search supervisor to reinforce the bag search procedures as a requirement for entry </a:t>
            </a:r>
            <a:r>
              <a:rPr lang="en-US" sz="1600" dirty="0" smtClean="0"/>
              <a:t>into </a:t>
            </a:r>
            <a:r>
              <a:rPr lang="en-US" sz="1600" dirty="0"/>
              <a:t>the venue. This process should be conducted in a non-combative manner by </a:t>
            </a:r>
            <a:r>
              <a:rPr lang="en-US" sz="1600" dirty="0" smtClean="0"/>
              <a:t>asking the </a:t>
            </a:r>
            <a:r>
              <a:rPr lang="en-US" sz="1600" dirty="0"/>
              <a:t>ticket holder to stand aside from the bag search line to allow others to pass through </a:t>
            </a:r>
            <a:r>
              <a:rPr lang="en-US" sz="1600" dirty="0" smtClean="0"/>
              <a:t>while </a:t>
            </a:r>
            <a:r>
              <a:rPr lang="en-US" sz="1600" dirty="0"/>
              <a:t>waiting for the supervisor to arrive. An exit lane should be available to allow ticket </a:t>
            </a:r>
            <a:r>
              <a:rPr lang="en-US" sz="1600" dirty="0" smtClean="0"/>
              <a:t>holders </a:t>
            </a:r>
            <a:r>
              <a:rPr lang="en-US" sz="1600" dirty="0"/>
              <a:t>who do not wish to have their bags searched to leave the venue. </a:t>
            </a:r>
            <a:endParaRPr lang="en-US" sz="1600" dirty="0" smtClean="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38</a:t>
            </a:fld>
            <a:endParaRPr lang="en-US" dirty="0"/>
          </a:p>
        </p:txBody>
      </p:sp>
    </p:spTree>
    <p:extLst>
      <p:ext uri="{BB962C8B-B14F-4D97-AF65-F5344CB8AC3E}">
        <p14:creationId xmlns:p14="http://schemas.microsoft.com/office/powerpoint/2010/main" val="1364200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Security plan</a:t>
            </a:r>
            <a:endParaRPr lang="en-US" dirty="0"/>
          </a:p>
        </p:txBody>
      </p:sp>
      <p:sp>
        <p:nvSpPr>
          <p:cNvPr id="5" name="Text Placeholder 4"/>
          <p:cNvSpPr>
            <a:spLocks noGrp="1"/>
          </p:cNvSpPr>
          <p:nvPr>
            <p:ph type="body" idx="1"/>
          </p:nvPr>
        </p:nvSpPr>
        <p:spPr/>
        <p:txBody>
          <a:bodyPr/>
          <a:lstStyle/>
          <a:p>
            <a:r>
              <a:rPr lang="en-US" dirty="0" smtClean="0"/>
              <a:t>Section 3</a:t>
            </a:r>
            <a:endParaRPr lang="en-US" dirty="0"/>
          </a:p>
        </p:txBody>
      </p:sp>
    </p:spTree>
    <p:extLst>
      <p:ext uri="{BB962C8B-B14F-4D97-AF65-F5344CB8AC3E}">
        <p14:creationId xmlns:p14="http://schemas.microsoft.com/office/powerpoint/2010/main" val="180186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t>Goal &amp; Purpose</a:t>
            </a:r>
          </a:p>
        </p:txBody>
      </p:sp>
      <p:sp>
        <p:nvSpPr>
          <p:cNvPr id="18434" name="Content Placeholder 2"/>
          <p:cNvSpPr>
            <a:spLocks noGrp="1"/>
          </p:cNvSpPr>
          <p:nvPr>
            <p:ph idx="1"/>
          </p:nvPr>
        </p:nvSpPr>
        <p:spPr/>
        <p:txBody>
          <a:bodyPr/>
          <a:lstStyle/>
          <a:p>
            <a:pPr marL="0" indent="0" algn="just" eaLnBrk="1" hangingPunct="1">
              <a:buFont typeface="Arial" charset="0"/>
              <a:buNone/>
            </a:pPr>
            <a:r>
              <a:rPr lang="en-US" sz="1600" dirty="0" smtClean="0"/>
              <a:t>Our goal is to set up, operate, and tear down all Boston Pride events with </a:t>
            </a:r>
            <a:r>
              <a:rPr lang="en-US" sz="1600" u="sng" dirty="0" smtClean="0"/>
              <a:t>zero damage and zero injuries</a:t>
            </a:r>
            <a:r>
              <a:rPr lang="en-US" sz="1600" dirty="0" smtClean="0"/>
              <a:t>. This manual is intended to set </a:t>
            </a:r>
            <a:r>
              <a:rPr lang="en-US" sz="1600" u="sng" dirty="0" smtClean="0"/>
              <a:t>policies and procedures </a:t>
            </a:r>
            <a:r>
              <a:rPr lang="en-US" sz="1600" dirty="0" smtClean="0"/>
              <a:t>to attain our goal and to limit damage and injuries in case of an incident.</a:t>
            </a:r>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General Measures</a:t>
            </a:r>
          </a:p>
        </p:txBody>
      </p:sp>
      <p:sp>
        <p:nvSpPr>
          <p:cNvPr id="3" name="Content Placeholder 2"/>
          <p:cNvSpPr>
            <a:spLocks noGrp="1"/>
          </p:cNvSpPr>
          <p:nvPr>
            <p:ph idx="1"/>
          </p:nvPr>
        </p:nvSpPr>
        <p:spPr>
          <a:xfrm>
            <a:off x="457200" y="1600200"/>
            <a:ext cx="8382000" cy="4525963"/>
          </a:xfrm>
        </p:spPr>
        <p:txBody>
          <a:bodyPr>
            <a:normAutofit/>
          </a:bodyPr>
          <a:lstStyle/>
          <a:p>
            <a:pPr lvl="0" algn="just"/>
            <a:r>
              <a:rPr lang="en-US" sz="1600" dirty="0" smtClean="0"/>
              <a:t>Safety-oriented </a:t>
            </a:r>
            <a:r>
              <a:rPr lang="en-US" sz="1600" dirty="0"/>
              <a:t>announcements </a:t>
            </a:r>
            <a:r>
              <a:rPr lang="en-US" sz="1600" dirty="0" smtClean="0"/>
              <a:t>are broadcast ahead </a:t>
            </a:r>
            <a:r>
              <a:rPr lang="en-US" sz="1600" dirty="0"/>
              <a:t>of Pride </a:t>
            </a:r>
            <a:r>
              <a:rPr lang="en-US" sz="1600" i="1" dirty="0"/>
              <a:t>via</a:t>
            </a:r>
            <a:r>
              <a:rPr lang="en-US" sz="1600" dirty="0"/>
              <a:t> email and social </a:t>
            </a:r>
            <a:r>
              <a:rPr lang="en-US" sz="1600" dirty="0" smtClean="0"/>
              <a:t>networks.</a:t>
            </a:r>
            <a:endParaRPr lang="en-US" sz="1600" dirty="0"/>
          </a:p>
          <a:p>
            <a:pPr lvl="0" algn="just"/>
            <a:r>
              <a:rPr lang="en-US" sz="1600" dirty="0"/>
              <a:t>Daily reminders of safety measures </a:t>
            </a:r>
            <a:r>
              <a:rPr lang="en-US" sz="1600" dirty="0" smtClean="0"/>
              <a:t>are sent </a:t>
            </a:r>
            <a:r>
              <a:rPr lang="en-US" sz="1600" i="1" dirty="0" smtClean="0"/>
              <a:t>via</a:t>
            </a:r>
            <a:r>
              <a:rPr lang="en-US" sz="1600" dirty="0" smtClean="0"/>
              <a:t> </a:t>
            </a:r>
            <a:r>
              <a:rPr lang="en-US" sz="1600" dirty="0"/>
              <a:t>social networks during the period 5/27 to </a:t>
            </a:r>
            <a:r>
              <a:rPr lang="en-US" sz="1600" dirty="0" smtClean="0"/>
              <a:t>6/9.</a:t>
            </a:r>
            <a:endParaRPr lang="en-US" sz="16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40</a:t>
            </a:fld>
            <a:endParaRPr lang="en-US" dirty="0"/>
          </a:p>
        </p:txBody>
      </p:sp>
    </p:spTree>
    <p:extLst>
      <p:ext uri="{BB962C8B-B14F-4D97-AF65-F5344CB8AC3E}">
        <p14:creationId xmlns:p14="http://schemas.microsoft.com/office/powerpoint/2010/main" val="4270790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Parade Measures</a:t>
            </a:r>
          </a:p>
        </p:txBody>
      </p:sp>
      <p:sp>
        <p:nvSpPr>
          <p:cNvPr id="3" name="Content Placeholder 2"/>
          <p:cNvSpPr>
            <a:spLocks noGrp="1"/>
          </p:cNvSpPr>
          <p:nvPr>
            <p:ph idx="1"/>
          </p:nvPr>
        </p:nvSpPr>
        <p:spPr>
          <a:xfrm>
            <a:off x="381000" y="1600200"/>
            <a:ext cx="8382000" cy="4876801"/>
          </a:xfrm>
        </p:spPr>
        <p:txBody>
          <a:bodyPr numCol="2">
            <a:noAutofit/>
          </a:bodyPr>
          <a:lstStyle/>
          <a:p>
            <a:pPr lvl="0"/>
            <a:r>
              <a:rPr lang="en-US" sz="1200" dirty="0" smtClean="0"/>
              <a:t>Double </a:t>
            </a:r>
            <a:r>
              <a:rPr lang="en-US" sz="1200" dirty="0"/>
              <a:t>the number of parade staff in existing positions:</a:t>
            </a:r>
          </a:p>
          <a:p>
            <a:pPr lvl="1"/>
            <a:r>
              <a:rPr lang="en-US" sz="1200" dirty="0"/>
              <a:t>2 section leaders per parade section</a:t>
            </a:r>
          </a:p>
          <a:p>
            <a:pPr lvl="1"/>
            <a:r>
              <a:rPr lang="en-US" sz="1200" dirty="0"/>
              <a:t>4 crowd control volunteers per intersection</a:t>
            </a:r>
          </a:p>
          <a:p>
            <a:pPr lvl="2"/>
            <a:r>
              <a:rPr lang="en-US" sz="1200" dirty="0"/>
              <a:t>Boylston x Clarendon</a:t>
            </a:r>
          </a:p>
          <a:p>
            <a:pPr lvl="2"/>
            <a:r>
              <a:rPr lang="en-US" sz="1200" dirty="0"/>
              <a:t>Clarendon x Tremont</a:t>
            </a:r>
          </a:p>
          <a:p>
            <a:pPr lvl="2"/>
            <a:r>
              <a:rPr lang="en-US" sz="1200" dirty="0"/>
              <a:t>Tremont x Berkeley</a:t>
            </a:r>
          </a:p>
          <a:p>
            <a:pPr lvl="2"/>
            <a:r>
              <a:rPr lang="en-US" sz="1200" dirty="0"/>
              <a:t>Berkeley x Boylston</a:t>
            </a:r>
          </a:p>
          <a:p>
            <a:pPr lvl="2"/>
            <a:r>
              <a:rPr lang="en-US" sz="1200" dirty="0"/>
              <a:t>Boylston x Charles</a:t>
            </a:r>
          </a:p>
          <a:p>
            <a:pPr lvl="2"/>
            <a:r>
              <a:rPr lang="en-US" sz="1200" dirty="0"/>
              <a:t>Charles St (</a:t>
            </a:r>
            <a:r>
              <a:rPr lang="en-US" sz="1200" dirty="0" smtClean="0"/>
              <a:t>crosswalk)</a:t>
            </a:r>
            <a:endParaRPr lang="en-US" sz="1200" dirty="0"/>
          </a:p>
          <a:p>
            <a:pPr lvl="2"/>
            <a:r>
              <a:rPr lang="en-US" sz="1200" dirty="0"/>
              <a:t>Charles x Beacon</a:t>
            </a:r>
          </a:p>
          <a:p>
            <a:pPr lvl="2"/>
            <a:r>
              <a:rPr lang="en-US" sz="1200" dirty="0"/>
              <a:t>Beacon x Tremont</a:t>
            </a:r>
          </a:p>
          <a:p>
            <a:pPr lvl="2"/>
            <a:r>
              <a:rPr lang="en-US" sz="1200" dirty="0"/>
              <a:t>Tremont x Cambridge</a:t>
            </a:r>
          </a:p>
          <a:p>
            <a:pPr lvl="0"/>
            <a:r>
              <a:rPr lang="en-US" sz="1200" dirty="0" smtClean="0"/>
              <a:t>Organize </a:t>
            </a:r>
            <a:r>
              <a:rPr lang="en-US" sz="1200" dirty="0"/>
              <a:t>a security command post for centralization and dispatch of information</a:t>
            </a:r>
          </a:p>
          <a:p>
            <a:pPr lvl="0"/>
            <a:r>
              <a:rPr lang="en-US" sz="1200" dirty="0"/>
              <a:t>Hold a security </a:t>
            </a:r>
            <a:r>
              <a:rPr lang="en-US" sz="1200" dirty="0" smtClean="0"/>
              <a:t>orientation day </a:t>
            </a:r>
            <a:r>
              <a:rPr lang="en-US" sz="1200" dirty="0"/>
              <a:t>for all parade staff</a:t>
            </a:r>
          </a:p>
          <a:p>
            <a:pPr lvl="1"/>
            <a:r>
              <a:rPr lang="en-US" sz="1200" dirty="0"/>
              <a:t>Feature BPD, BFD, and EMS personnel</a:t>
            </a:r>
          </a:p>
          <a:p>
            <a:pPr lvl="0"/>
            <a:r>
              <a:rPr lang="en-US" sz="1200" dirty="0"/>
              <a:t>Hold a “morning-of” security briefing for all parade staff</a:t>
            </a:r>
          </a:p>
          <a:p>
            <a:pPr lvl="0"/>
            <a:r>
              <a:rPr lang="en-US" sz="1200" dirty="0"/>
              <a:t>T</a:t>
            </a:r>
            <a:r>
              <a:rPr lang="en-US" sz="1200" dirty="0" smtClean="0"/>
              <a:t>ow parked cars at </a:t>
            </a:r>
            <a:r>
              <a:rPr lang="en-US" sz="1200" dirty="0"/>
              <a:t>7am</a:t>
            </a:r>
          </a:p>
          <a:p>
            <a:pPr lvl="0"/>
            <a:r>
              <a:rPr lang="en-US" sz="1200" dirty="0" smtClean="0"/>
              <a:t>Conduct </a:t>
            </a:r>
            <a:r>
              <a:rPr lang="en-US" sz="1200" dirty="0"/>
              <a:t>a full sweep of the </a:t>
            </a:r>
            <a:r>
              <a:rPr lang="en-US" sz="1200" dirty="0" smtClean="0"/>
              <a:t>route </a:t>
            </a:r>
            <a:r>
              <a:rPr lang="en-US" sz="1200" dirty="0"/>
              <a:t>at 7am and at 10am</a:t>
            </a:r>
          </a:p>
          <a:p>
            <a:pPr lvl="0"/>
            <a:r>
              <a:rPr lang="en-US" sz="1200" dirty="0" smtClean="0"/>
              <a:t>Distribute </a:t>
            </a:r>
            <a:r>
              <a:rPr lang="en-US" sz="1200" dirty="0"/>
              <a:t>a safety-oriented leaflet (“if you see something, say something”) to parade staff, parade participant, and parade watchers (ahead of the start of the parade)</a:t>
            </a:r>
          </a:p>
          <a:p>
            <a:pPr lvl="0"/>
            <a:r>
              <a:rPr lang="en-US" sz="1200" dirty="0" smtClean="0"/>
              <a:t>Add </a:t>
            </a:r>
            <a:r>
              <a:rPr lang="en-US" sz="1200" dirty="0"/>
              <a:t>a security staff position:</a:t>
            </a:r>
          </a:p>
          <a:p>
            <a:pPr lvl="1"/>
            <a:r>
              <a:rPr lang="en-US" sz="1200" dirty="0"/>
              <a:t>20 security volunteers along the parade route, focusing on the most crowded areas</a:t>
            </a:r>
          </a:p>
          <a:p>
            <a:pPr lvl="2"/>
            <a:r>
              <a:rPr lang="en-US" sz="1200" dirty="0"/>
              <a:t>Boylston x Clarendon</a:t>
            </a:r>
          </a:p>
          <a:p>
            <a:pPr lvl="2"/>
            <a:r>
              <a:rPr lang="en-US" sz="1200" dirty="0"/>
              <a:t>Tremont x Berkeley</a:t>
            </a:r>
          </a:p>
          <a:p>
            <a:pPr lvl="2"/>
            <a:r>
              <a:rPr lang="en-US" sz="1200" dirty="0"/>
              <a:t>Berkeley x Boylston</a:t>
            </a:r>
          </a:p>
          <a:p>
            <a:pPr lvl="2"/>
            <a:r>
              <a:rPr lang="en-US" sz="1200" dirty="0"/>
              <a:t>Charles St</a:t>
            </a:r>
          </a:p>
          <a:p>
            <a:pPr lvl="2"/>
            <a:r>
              <a:rPr lang="en-US" sz="1200" dirty="0"/>
              <a:t>Beacon x Tremont</a:t>
            </a:r>
          </a:p>
          <a:p>
            <a:pPr lvl="1"/>
            <a:r>
              <a:rPr lang="en-US" sz="1200" dirty="0"/>
              <a:t>20 security volunteers in the setup </a:t>
            </a:r>
            <a:r>
              <a:rPr lang="en-US" sz="1200" dirty="0" smtClean="0"/>
              <a:t>area (Boylston)</a:t>
            </a:r>
            <a:endParaRPr lang="en-US" sz="1200" dirty="0"/>
          </a:p>
          <a:p>
            <a:pPr lvl="1"/>
            <a:r>
              <a:rPr lang="en-US" sz="1200" dirty="0" smtClean="0"/>
              <a:t>20 </a:t>
            </a:r>
            <a:r>
              <a:rPr lang="en-US" sz="1200" dirty="0"/>
              <a:t>security volunteers in the arrival </a:t>
            </a:r>
            <a:r>
              <a:rPr lang="en-US" sz="1200" dirty="0" smtClean="0"/>
              <a:t>area (</a:t>
            </a:r>
            <a:r>
              <a:rPr lang="en-US" sz="1200" dirty="0"/>
              <a:t>Cambridge</a:t>
            </a:r>
            <a:r>
              <a:rPr lang="en-US" sz="1200" dirty="0" smtClean="0"/>
              <a:t>)</a:t>
            </a:r>
          </a:p>
          <a:p>
            <a:pPr lvl="0"/>
            <a:r>
              <a:rPr lang="en-US" sz="1200" dirty="0" smtClean="0"/>
              <a:t>Provide </a:t>
            </a:r>
            <a:r>
              <a:rPr lang="en-US" sz="1200" dirty="0"/>
              <a:t>all security volunteers with a dedicated radio channel</a:t>
            </a:r>
          </a:p>
          <a:p>
            <a:pPr lvl="0"/>
            <a:r>
              <a:rPr lang="en-US" sz="1200" dirty="0"/>
              <a:t>Provide all security volunteers with a specific uniform (hat and t-shirt)</a:t>
            </a:r>
          </a:p>
          <a:p>
            <a:pPr lvl="1"/>
            <a:endParaRPr lang="en-US" sz="12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41</a:t>
            </a:fld>
            <a:endParaRPr lang="en-US" dirty="0"/>
          </a:p>
        </p:txBody>
      </p:sp>
    </p:spTree>
    <p:extLst>
      <p:ext uri="{BB962C8B-B14F-4D97-AF65-F5344CB8AC3E}">
        <p14:creationId xmlns:p14="http://schemas.microsoft.com/office/powerpoint/2010/main" val="1040436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Festival Measures</a:t>
            </a:r>
          </a:p>
        </p:txBody>
      </p:sp>
      <p:sp>
        <p:nvSpPr>
          <p:cNvPr id="3" name="Content Placeholder 2"/>
          <p:cNvSpPr>
            <a:spLocks noGrp="1"/>
          </p:cNvSpPr>
          <p:nvPr>
            <p:ph idx="1"/>
          </p:nvPr>
        </p:nvSpPr>
        <p:spPr>
          <a:xfrm>
            <a:off x="457200" y="1600200"/>
            <a:ext cx="8229600" cy="4876800"/>
          </a:xfrm>
        </p:spPr>
        <p:txBody>
          <a:bodyPr>
            <a:normAutofit lnSpcReduction="10000"/>
          </a:bodyPr>
          <a:lstStyle/>
          <a:p>
            <a:pPr lvl="0"/>
            <a:r>
              <a:rPr lang="en-US" sz="1600" dirty="0" smtClean="0"/>
              <a:t>Add </a:t>
            </a:r>
            <a:r>
              <a:rPr lang="en-US" sz="1600" dirty="0"/>
              <a:t>a security staff position:</a:t>
            </a:r>
          </a:p>
          <a:p>
            <a:pPr lvl="1"/>
            <a:r>
              <a:rPr lang="en-US" sz="1600" dirty="0"/>
              <a:t>20 security volunteers on City Hall Plaza perimeter</a:t>
            </a:r>
          </a:p>
          <a:p>
            <a:pPr lvl="1"/>
            <a:r>
              <a:rPr lang="en-US" sz="1600" dirty="0"/>
              <a:t>20 security volunteers roaming on City Hall Plaza</a:t>
            </a:r>
          </a:p>
          <a:p>
            <a:pPr lvl="0"/>
            <a:r>
              <a:rPr lang="en-US" sz="1600" dirty="0"/>
              <a:t>Provide all security volunteers with a dedicated radio channel</a:t>
            </a:r>
          </a:p>
          <a:p>
            <a:pPr lvl="0"/>
            <a:r>
              <a:rPr lang="en-US" sz="1600" dirty="0"/>
              <a:t>Provide all security volunteers with a specific uniform (hat and t-shirt)</a:t>
            </a:r>
          </a:p>
          <a:p>
            <a:pPr lvl="0"/>
            <a:r>
              <a:rPr lang="en-US" sz="1600" dirty="0"/>
              <a:t>Organize a security command post for centralization and dispatch of information</a:t>
            </a:r>
          </a:p>
          <a:p>
            <a:pPr lvl="0"/>
            <a:r>
              <a:rPr lang="en-US" sz="1600" dirty="0"/>
              <a:t>Hold a security </a:t>
            </a:r>
            <a:r>
              <a:rPr lang="en-US" sz="1600" dirty="0" smtClean="0"/>
              <a:t>orientation day </a:t>
            </a:r>
            <a:r>
              <a:rPr lang="en-US" sz="1600" dirty="0"/>
              <a:t>for all festival staff</a:t>
            </a:r>
          </a:p>
          <a:p>
            <a:pPr lvl="1"/>
            <a:r>
              <a:rPr lang="en-US" sz="1600" dirty="0"/>
              <a:t>Feature BPD, BFD, and EMS personnel</a:t>
            </a:r>
          </a:p>
          <a:p>
            <a:pPr lvl="0"/>
            <a:r>
              <a:rPr lang="en-US" sz="1600" dirty="0"/>
              <a:t>Hold a “morning-of” security briefing for all festival staff</a:t>
            </a:r>
          </a:p>
          <a:p>
            <a:pPr lvl="0"/>
            <a:r>
              <a:rPr lang="en-US" sz="1600" dirty="0"/>
              <a:t>Conduct a full sweep of City Hall Plaza at 7am and at 10am</a:t>
            </a:r>
          </a:p>
          <a:p>
            <a:pPr lvl="0"/>
            <a:r>
              <a:rPr lang="en-US" sz="1600" dirty="0"/>
              <a:t>Enforce strict vehicle access to the Plaza</a:t>
            </a:r>
          </a:p>
          <a:p>
            <a:pPr lvl="1"/>
            <a:r>
              <a:rPr lang="en-US" sz="1600" dirty="0"/>
              <a:t>Vehicles check-in on Cambridge St</a:t>
            </a:r>
          </a:p>
          <a:p>
            <a:pPr lvl="1"/>
            <a:r>
              <a:rPr lang="en-US" sz="1600" dirty="0"/>
              <a:t>Vehicles enter the Plaza only </a:t>
            </a:r>
            <a:r>
              <a:rPr lang="en-US" sz="1600" i="1" dirty="0"/>
              <a:t>after</a:t>
            </a:r>
            <a:r>
              <a:rPr lang="en-US" sz="1600" dirty="0"/>
              <a:t> being granted permission</a:t>
            </a:r>
          </a:p>
          <a:p>
            <a:pPr lvl="1"/>
            <a:r>
              <a:rPr lang="en-US" sz="1600" dirty="0"/>
              <a:t>Vehicles are only allowed 30min on the Plaza</a:t>
            </a:r>
          </a:p>
          <a:p>
            <a:pPr lvl="0"/>
            <a:r>
              <a:rPr lang="en-US" sz="1600" dirty="0"/>
              <a:t>Distribute a safety-oriented leaflet (“if you see something, say something”) to festival staff, festival participant, and festival attendees</a:t>
            </a:r>
          </a:p>
          <a:p>
            <a:pPr lvl="0"/>
            <a:r>
              <a:rPr lang="en-US" sz="1600" dirty="0"/>
              <a:t>Regular safety announcements from the Festival </a:t>
            </a:r>
            <a:r>
              <a:rPr lang="en-US" sz="1600" dirty="0" smtClean="0"/>
              <a:t>stage</a:t>
            </a:r>
            <a:endParaRPr lang="en-US" sz="1600" b="1"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42</a:t>
            </a:fld>
            <a:endParaRPr lang="en-US" dirty="0"/>
          </a:p>
        </p:txBody>
      </p:sp>
    </p:spTree>
    <p:extLst>
      <p:ext uri="{BB962C8B-B14F-4D97-AF65-F5344CB8AC3E}">
        <p14:creationId xmlns:p14="http://schemas.microsoft.com/office/powerpoint/2010/main" val="1954358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Block Parties Measures</a:t>
            </a:r>
          </a:p>
        </p:txBody>
      </p:sp>
      <p:sp>
        <p:nvSpPr>
          <p:cNvPr id="3" name="Content Placeholder 2"/>
          <p:cNvSpPr>
            <a:spLocks noGrp="1"/>
          </p:cNvSpPr>
          <p:nvPr>
            <p:ph idx="1"/>
          </p:nvPr>
        </p:nvSpPr>
        <p:spPr/>
        <p:txBody>
          <a:bodyPr>
            <a:normAutofit fontScale="40000" lnSpcReduction="20000"/>
          </a:bodyPr>
          <a:lstStyle/>
          <a:p>
            <a:pPr marL="0" indent="0">
              <a:buNone/>
            </a:pPr>
            <a:r>
              <a:rPr lang="en-US" sz="4800" b="1" dirty="0" smtClean="0"/>
              <a:t>This applies to both the Back Bay and Jamaica Plain events</a:t>
            </a:r>
            <a:endParaRPr lang="en-US" sz="4800" b="1" dirty="0"/>
          </a:p>
          <a:p>
            <a:pPr lvl="0"/>
            <a:r>
              <a:rPr lang="en-US" sz="4000" dirty="0"/>
              <a:t>Close street at 6am</a:t>
            </a:r>
          </a:p>
          <a:p>
            <a:pPr lvl="0"/>
            <a:r>
              <a:rPr lang="en-US" sz="4000" dirty="0"/>
              <a:t>Tow all parked cars no later than 7am</a:t>
            </a:r>
          </a:p>
          <a:p>
            <a:pPr lvl="0"/>
            <a:r>
              <a:rPr lang="en-US" sz="4000" dirty="0"/>
              <a:t>Enforce strict vehicle access to the event</a:t>
            </a:r>
          </a:p>
          <a:p>
            <a:pPr lvl="0"/>
            <a:r>
              <a:rPr lang="en-US" sz="4000" dirty="0"/>
              <a:t>Enforce strict people access to the event</a:t>
            </a:r>
          </a:p>
          <a:p>
            <a:pPr lvl="0"/>
            <a:r>
              <a:rPr lang="en-US" sz="4000" dirty="0"/>
              <a:t>Enforce bag, backpack and purse search at entrance</a:t>
            </a:r>
          </a:p>
          <a:p>
            <a:pPr lvl="0"/>
            <a:r>
              <a:rPr lang="en-US" sz="4000" dirty="0"/>
              <a:t>Organize a security tent for real-time monitoring and resolution of issues</a:t>
            </a:r>
          </a:p>
          <a:p>
            <a:pPr lvl="0"/>
            <a:r>
              <a:rPr lang="en-US" sz="4000" dirty="0"/>
              <a:t>Add a security staff position:</a:t>
            </a:r>
          </a:p>
          <a:p>
            <a:pPr lvl="1"/>
            <a:r>
              <a:rPr lang="en-US" sz="4000" dirty="0"/>
              <a:t>20 volunteers roaming the event</a:t>
            </a:r>
          </a:p>
          <a:p>
            <a:pPr lvl="1"/>
            <a:r>
              <a:rPr lang="en-US" sz="4000" dirty="0"/>
              <a:t>12 professional security employees</a:t>
            </a:r>
          </a:p>
          <a:p>
            <a:pPr lvl="0"/>
            <a:r>
              <a:rPr lang="en-US" sz="4000" dirty="0"/>
              <a:t>Provide all security volunteers with a dedicated radio channel</a:t>
            </a:r>
          </a:p>
          <a:p>
            <a:pPr lvl="0"/>
            <a:r>
              <a:rPr lang="en-US" sz="4000" dirty="0"/>
              <a:t>Provide all security volunteers with a specific uniform (hat and t-shirt)</a:t>
            </a:r>
          </a:p>
          <a:p>
            <a:pPr lvl="0"/>
            <a:r>
              <a:rPr lang="en-US" sz="4000" dirty="0"/>
              <a:t>Increased staffing of the cleaning crew with hourly emptying of trash bins</a:t>
            </a:r>
          </a:p>
          <a:p>
            <a:pPr lvl="0"/>
            <a:r>
              <a:rPr lang="en-US" sz="4000" dirty="0"/>
              <a:t>Hold a security </a:t>
            </a:r>
            <a:r>
              <a:rPr lang="en-US" sz="4000" dirty="0" smtClean="0"/>
              <a:t>orientation day </a:t>
            </a:r>
            <a:r>
              <a:rPr lang="en-US" sz="4000" dirty="0"/>
              <a:t>for all event staff</a:t>
            </a:r>
          </a:p>
          <a:p>
            <a:pPr lvl="0"/>
            <a:r>
              <a:rPr lang="en-US" sz="4000" dirty="0"/>
              <a:t>Hold a “morning-of” security briefing for all event staff</a:t>
            </a:r>
          </a:p>
          <a:p>
            <a:pPr lvl="0"/>
            <a:r>
              <a:rPr lang="en-US" sz="4000" dirty="0"/>
              <a:t>Distribute a safety-oriented leaflet (“if you see something, say something”) to event staff, and event guests</a:t>
            </a:r>
          </a:p>
          <a:p>
            <a:pPr lvl="0"/>
            <a:r>
              <a:rPr lang="en-US" sz="4000" dirty="0"/>
              <a:t>Regular safety announcements from the event </a:t>
            </a:r>
            <a:r>
              <a:rPr lang="en-US" sz="4000" dirty="0" smtClean="0"/>
              <a:t>stage</a:t>
            </a:r>
            <a:endParaRPr lang="en-US" sz="4000"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8"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43</a:t>
            </a:fld>
            <a:endParaRPr lang="en-US" dirty="0"/>
          </a:p>
        </p:txBody>
      </p:sp>
    </p:spTree>
    <p:extLst>
      <p:ext uri="{BB962C8B-B14F-4D97-AF65-F5344CB8AC3E}">
        <p14:creationId xmlns:p14="http://schemas.microsoft.com/office/powerpoint/2010/main" val="14915899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Appendices</a:t>
            </a:r>
            <a:endParaRPr lang="en-US" dirty="0"/>
          </a:p>
        </p:txBody>
      </p:sp>
      <p:sp>
        <p:nvSpPr>
          <p:cNvPr id="5" name="Text Placeholder 4"/>
          <p:cNvSpPr>
            <a:spLocks noGrp="1"/>
          </p:cNvSpPr>
          <p:nvPr>
            <p:ph type="body" idx="1"/>
          </p:nvPr>
        </p:nvSpPr>
        <p:spPr/>
        <p:txBody>
          <a:bodyPr/>
          <a:lstStyle/>
          <a:p>
            <a:r>
              <a:rPr lang="en-US" dirty="0" smtClean="0"/>
              <a:t>Section 4</a:t>
            </a:r>
            <a:endParaRPr lang="en-US" dirty="0"/>
          </a:p>
        </p:txBody>
      </p:sp>
    </p:spTree>
    <p:extLst>
      <p:ext uri="{BB962C8B-B14F-4D97-AF65-F5344CB8AC3E}">
        <p14:creationId xmlns:p14="http://schemas.microsoft.com/office/powerpoint/2010/main" val="59955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97" name="Rectangle 37"/>
          <p:cNvSpPr>
            <a:spLocks noGrp="1"/>
          </p:cNvSpPr>
          <p:nvPr>
            <p:ph type="title"/>
          </p:nvPr>
        </p:nvSpPr>
        <p:spPr/>
        <p:txBody>
          <a:bodyPr/>
          <a:lstStyle/>
          <a:p>
            <a:r>
              <a:rPr lang="en-US" dirty="0" smtClean="0"/>
              <a:t>Emergency Directory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5294400"/>
              </p:ext>
            </p:extLst>
          </p:nvPr>
        </p:nvGraphicFramePr>
        <p:xfrm>
          <a:off x="457200" y="1600200"/>
          <a:ext cx="8229600" cy="4759960"/>
        </p:xfrm>
        <a:graphic>
          <a:graphicData uri="http://schemas.openxmlformats.org/drawingml/2006/table">
            <a:tbl>
              <a:tblPr firstRow="1" bandRow="1">
                <a:tableStyleId>{5C22544A-7EE6-4342-B048-85BDC9FD1C3A}</a:tableStyleId>
              </a:tblPr>
              <a:tblGrid>
                <a:gridCol w="3962400"/>
                <a:gridCol w="304800"/>
                <a:gridCol w="3962400"/>
              </a:tblGrid>
              <a:tr h="370840">
                <a:tc>
                  <a:txBody>
                    <a:bodyPr/>
                    <a:lstStyle/>
                    <a:p>
                      <a:pPr algn="ctr"/>
                      <a:r>
                        <a:rPr lang="en-US" dirty="0" smtClean="0"/>
                        <a:t>Local Agencies</a:t>
                      </a:r>
                      <a:endParaRPr lang="en-US" dirty="0"/>
                    </a:p>
                  </a:txBody>
                  <a:tcPr/>
                </a:tc>
                <a:tc>
                  <a:txBody>
                    <a:bodyPr/>
                    <a:lstStyle/>
                    <a:p>
                      <a:endParaRPr lang="en-US"/>
                    </a:p>
                  </a:txBody>
                  <a:tcPr>
                    <a:solidFill>
                      <a:schemeClr val="bg1"/>
                    </a:solidFill>
                  </a:tcPr>
                </a:tc>
                <a:tc>
                  <a:txBody>
                    <a:bodyPr/>
                    <a:lstStyle/>
                    <a:p>
                      <a:pPr algn="ctr"/>
                      <a:r>
                        <a:rPr lang="en-US" dirty="0" smtClean="0"/>
                        <a:t>Local Hospitals</a:t>
                      </a:r>
                      <a:endParaRPr lang="en-US" dirty="0"/>
                    </a:p>
                  </a:txBody>
                  <a:tcPr/>
                </a:tc>
              </a:tr>
              <a:tr h="370840">
                <a:tc>
                  <a:txBody>
                    <a:bodyPr/>
                    <a:lstStyle/>
                    <a:p>
                      <a:r>
                        <a:rPr lang="en-US" dirty="0" smtClean="0"/>
                        <a:t>Boston Police</a:t>
                      </a:r>
                      <a:r>
                        <a:rPr lang="en-US" baseline="0" dirty="0" smtClean="0"/>
                        <a:t> Department</a:t>
                      </a:r>
                    </a:p>
                    <a:p>
                      <a:r>
                        <a:rPr lang="en-US" sz="1200" dirty="0" smtClean="0"/>
                        <a:t>1 Schroeder Plaza, Boston, MA 02120</a:t>
                      </a:r>
                    </a:p>
                    <a:p>
                      <a:r>
                        <a:rPr lang="en-US" sz="1200" dirty="0" smtClean="0"/>
                        <a:t>(617) 343-4200</a:t>
                      </a:r>
                      <a:endParaRPr lang="en-US" sz="1200" dirty="0"/>
                    </a:p>
                  </a:txBody>
                  <a:tcPr/>
                </a:tc>
                <a:tc>
                  <a:txBody>
                    <a:bodyPr/>
                    <a:lstStyle/>
                    <a:p>
                      <a:endParaRPr lang="en-US"/>
                    </a:p>
                  </a:txBody>
                  <a:tcPr>
                    <a:solidFill>
                      <a:schemeClr val="bg1"/>
                    </a:solidFill>
                  </a:tcPr>
                </a:tc>
                <a:tc>
                  <a:txBody>
                    <a:bodyPr/>
                    <a:lstStyle/>
                    <a:p>
                      <a:r>
                        <a:rPr lang="en-US" dirty="0" smtClean="0"/>
                        <a:t>Massachusetts General Hospital</a:t>
                      </a:r>
                    </a:p>
                    <a:p>
                      <a:r>
                        <a:rPr lang="en-US" sz="1200" dirty="0" smtClean="0"/>
                        <a:t>55 Fruit St  Boston, MA 02114</a:t>
                      </a:r>
                    </a:p>
                    <a:p>
                      <a:r>
                        <a:rPr lang="en-US" sz="1200" dirty="0" smtClean="0"/>
                        <a:t>(617) 726-2000</a:t>
                      </a:r>
                      <a:endParaRPr lang="en-US" sz="1200" dirty="0"/>
                    </a:p>
                  </a:txBody>
                  <a:tcPr/>
                </a:tc>
              </a:tr>
              <a:tr h="370840">
                <a:tc>
                  <a:txBody>
                    <a:bodyPr/>
                    <a:lstStyle/>
                    <a:p>
                      <a:r>
                        <a:rPr lang="en-US" dirty="0" smtClean="0"/>
                        <a:t>Boston Fire Department</a:t>
                      </a:r>
                    </a:p>
                    <a:p>
                      <a:r>
                        <a:rPr lang="en-US" sz="1200" dirty="0" smtClean="0"/>
                        <a:t>941 Boylston St,  Boston, MA 02115</a:t>
                      </a:r>
                    </a:p>
                    <a:p>
                      <a:r>
                        <a:rPr lang="en-US" sz="1200" dirty="0" smtClean="0"/>
                        <a:t>(617) 343-2880</a:t>
                      </a:r>
                      <a:endParaRPr lang="en-US" sz="1200" dirty="0"/>
                    </a:p>
                  </a:txBody>
                  <a:tcPr/>
                </a:tc>
                <a:tc>
                  <a:txBody>
                    <a:bodyPr/>
                    <a:lstStyle/>
                    <a:p>
                      <a:endParaRPr lang="en-US"/>
                    </a:p>
                  </a:txBody>
                  <a:tcPr>
                    <a:solidFill>
                      <a:schemeClr val="bg1"/>
                    </a:solidFill>
                  </a:tcPr>
                </a:tc>
                <a:tc>
                  <a:txBody>
                    <a:bodyPr/>
                    <a:lstStyle/>
                    <a:p>
                      <a:r>
                        <a:rPr lang="en-US" dirty="0" smtClean="0"/>
                        <a:t>Boston Medical</a:t>
                      </a:r>
                      <a:r>
                        <a:rPr lang="en-US" baseline="0" dirty="0" smtClean="0"/>
                        <a:t> Center</a:t>
                      </a:r>
                    </a:p>
                    <a:p>
                      <a:r>
                        <a:rPr lang="en-US" sz="1200" dirty="0" smtClean="0"/>
                        <a:t>840 Harrison Ave  Boston, MA 02118</a:t>
                      </a:r>
                    </a:p>
                    <a:p>
                      <a:r>
                        <a:rPr lang="en-US" sz="1200" dirty="0" smtClean="0"/>
                        <a:t>(617) 638-8000</a:t>
                      </a:r>
                      <a:endParaRPr lang="en-US" sz="1200" dirty="0"/>
                    </a:p>
                  </a:txBody>
                  <a:tcPr/>
                </a:tc>
              </a:tr>
              <a:tr h="370840">
                <a:tc>
                  <a:txBody>
                    <a:bodyPr/>
                    <a:lstStyle/>
                    <a:p>
                      <a:r>
                        <a:rPr lang="en-US" dirty="0" smtClean="0"/>
                        <a:t>Boston EMS</a:t>
                      </a:r>
                    </a:p>
                    <a:p>
                      <a:r>
                        <a:rPr lang="en-US" sz="1200" dirty="0" smtClean="0"/>
                        <a:t>785 Albany Street, Boston, MA 02118</a:t>
                      </a:r>
                    </a:p>
                    <a:p>
                      <a:r>
                        <a:rPr lang="en-US" sz="1200" dirty="0" smtClean="0"/>
                        <a:t>(617) 343-2367</a:t>
                      </a:r>
                      <a:endParaRPr lang="en-US" sz="1200" dirty="0"/>
                    </a:p>
                  </a:txBody>
                  <a:tcPr/>
                </a:tc>
                <a:tc>
                  <a:txBody>
                    <a:bodyPr/>
                    <a:lstStyle/>
                    <a:p>
                      <a:endParaRPr lang="en-US"/>
                    </a:p>
                  </a:txBody>
                  <a:tcPr>
                    <a:solidFill>
                      <a:schemeClr val="bg1"/>
                    </a:solidFill>
                  </a:tcPr>
                </a:tc>
                <a:tc>
                  <a:txBody>
                    <a:bodyPr/>
                    <a:lstStyle/>
                    <a:p>
                      <a:r>
                        <a:rPr lang="en-US" dirty="0" smtClean="0"/>
                        <a:t>Brigham and Women’s Hospital</a:t>
                      </a:r>
                    </a:p>
                    <a:p>
                      <a:r>
                        <a:rPr lang="en-US" sz="1200" dirty="0" smtClean="0"/>
                        <a:t>75 Francis St, Boston, MA</a:t>
                      </a:r>
                    </a:p>
                    <a:p>
                      <a:r>
                        <a:rPr lang="en-US" sz="1200" dirty="0" smtClean="0"/>
                        <a:t>(617) 732-5500</a:t>
                      </a:r>
                      <a:endParaRPr lang="en-US" sz="1200" dirty="0"/>
                    </a:p>
                  </a:txBody>
                  <a:tcPr/>
                </a:tc>
              </a:tr>
              <a:tr h="370840">
                <a:tc>
                  <a:txBody>
                    <a:bodyPr/>
                    <a:lstStyle/>
                    <a:p>
                      <a:r>
                        <a:rPr lang="en-US" dirty="0" smtClean="0"/>
                        <a:t>FBI -</a:t>
                      </a:r>
                      <a:r>
                        <a:rPr lang="en-US" baseline="0" dirty="0" smtClean="0"/>
                        <a:t> Boston Office</a:t>
                      </a:r>
                    </a:p>
                    <a:p>
                      <a:r>
                        <a:rPr lang="fr-FR" sz="1200" dirty="0" smtClean="0"/>
                        <a:t>One Center </a:t>
                      </a:r>
                      <a:r>
                        <a:rPr lang="fr-FR" sz="1200" dirty="0" err="1" smtClean="0"/>
                        <a:t>Plaza</a:t>
                      </a:r>
                      <a:r>
                        <a:rPr lang="fr-FR" sz="1200" dirty="0" smtClean="0"/>
                        <a:t>, Suite 600, Boston, MA 02108</a:t>
                      </a:r>
                    </a:p>
                    <a:p>
                      <a:r>
                        <a:rPr lang="fr-FR" sz="1200" dirty="0" smtClean="0"/>
                        <a:t>(617) 742-553</a:t>
                      </a:r>
                      <a:endParaRPr lang="en-US" sz="1200" dirty="0"/>
                    </a:p>
                  </a:txBody>
                  <a:tcPr/>
                </a:tc>
                <a:tc>
                  <a:txBody>
                    <a:bodyPr/>
                    <a:lstStyle/>
                    <a:p>
                      <a:endParaRPr lang="en-US"/>
                    </a:p>
                  </a:txBody>
                  <a:tcPr>
                    <a:solidFill>
                      <a:schemeClr val="bg1"/>
                    </a:solidFill>
                  </a:tcPr>
                </a:tc>
                <a:tc>
                  <a:txBody>
                    <a:bodyPr/>
                    <a:lstStyle/>
                    <a:p>
                      <a:r>
                        <a:rPr lang="en-US" dirty="0" smtClean="0"/>
                        <a:t>Tufts Medical Center</a:t>
                      </a:r>
                    </a:p>
                    <a:p>
                      <a:r>
                        <a:rPr lang="en-US" sz="1200" dirty="0" smtClean="0"/>
                        <a:t>800 Washington St  Boston, MA 02111</a:t>
                      </a:r>
                    </a:p>
                    <a:p>
                      <a:r>
                        <a:rPr lang="en-US" sz="1200" dirty="0" smtClean="0"/>
                        <a:t>(617) 636-5000</a:t>
                      </a:r>
                      <a:endParaRPr lang="en-US" sz="1200" dirty="0"/>
                    </a:p>
                  </a:txBody>
                  <a:tcPr/>
                </a:tc>
              </a:tr>
              <a:tr h="370840">
                <a:tc>
                  <a:txBody>
                    <a:bodyPr/>
                    <a:lstStyle/>
                    <a:p>
                      <a:r>
                        <a:rPr lang="en-US" dirty="0" smtClean="0"/>
                        <a:t>DHS -</a:t>
                      </a:r>
                      <a:r>
                        <a:rPr lang="en-US" baseline="0" dirty="0" smtClean="0"/>
                        <a:t> Boston Office</a:t>
                      </a:r>
                    </a:p>
                    <a:p>
                      <a:r>
                        <a:rPr lang="en-US" sz="1200" dirty="0" smtClean="0"/>
                        <a:t>408 Atlantic Ave,  Boston, MA 02110</a:t>
                      </a:r>
                    </a:p>
                    <a:p>
                      <a:r>
                        <a:rPr lang="en-US" sz="1200" dirty="0" smtClean="0"/>
                        <a:t>(202) 282-8000</a:t>
                      </a:r>
                      <a:endParaRPr lang="en-US" sz="1200" dirty="0"/>
                    </a:p>
                  </a:txBody>
                  <a:tcPr/>
                </a:tc>
                <a:tc>
                  <a:txBody>
                    <a:bodyPr/>
                    <a:lstStyle/>
                    <a:p>
                      <a:endParaRPr lang="en-US"/>
                    </a:p>
                  </a:txBody>
                  <a:tcPr>
                    <a:solidFill>
                      <a:schemeClr val="bg1"/>
                    </a:solidFill>
                  </a:tcPr>
                </a:tc>
                <a:tc>
                  <a:txBody>
                    <a:bodyPr/>
                    <a:lstStyle/>
                    <a:p>
                      <a:r>
                        <a:rPr lang="en-US" dirty="0" smtClean="0"/>
                        <a:t>Beth Israel</a:t>
                      </a:r>
                      <a:r>
                        <a:rPr lang="en-US" baseline="0" dirty="0" smtClean="0"/>
                        <a:t> Deaconess Medical Center</a:t>
                      </a:r>
                    </a:p>
                    <a:p>
                      <a:r>
                        <a:rPr lang="it-IT" sz="1200" dirty="0" smtClean="0"/>
                        <a:t>330 Brookline Ave  Boston, MA 02215</a:t>
                      </a:r>
                    </a:p>
                    <a:p>
                      <a:r>
                        <a:rPr lang="it-IT" sz="1200" dirty="0" smtClean="0"/>
                        <a:t>(617) 667-5864</a:t>
                      </a:r>
                      <a:endParaRPr lang="en-US" sz="1200" dirty="0"/>
                    </a:p>
                  </a:txBody>
                  <a:tcPr/>
                </a:tc>
              </a:tr>
              <a:tr h="370840">
                <a:tc>
                  <a:txBody>
                    <a:bodyPr/>
                    <a:lstStyle/>
                    <a:p>
                      <a:r>
                        <a:rPr lang="en-US" dirty="0" smtClean="0"/>
                        <a:t>ATF - Boston</a:t>
                      </a:r>
                      <a:r>
                        <a:rPr lang="en-US" baseline="0" dirty="0" smtClean="0"/>
                        <a:t> Field Office</a:t>
                      </a:r>
                    </a:p>
                    <a:p>
                      <a:r>
                        <a:rPr lang="en-US" sz="1200" dirty="0" smtClean="0"/>
                        <a:t>10 Causeway Street, Room 701, Boston, MA</a:t>
                      </a:r>
                      <a:r>
                        <a:rPr lang="en-US" sz="1200" baseline="0" dirty="0" smtClean="0"/>
                        <a:t> </a:t>
                      </a:r>
                      <a:r>
                        <a:rPr lang="en-US" sz="1200" dirty="0" smtClean="0"/>
                        <a:t>02222</a:t>
                      </a:r>
                    </a:p>
                    <a:p>
                      <a:r>
                        <a:rPr lang="en-US" sz="1200" dirty="0" smtClean="0"/>
                        <a:t>(617) 557-1210</a:t>
                      </a:r>
                      <a:endParaRPr lang="en-US" sz="1200" dirty="0"/>
                    </a:p>
                  </a:txBody>
                  <a:tcPr/>
                </a:tc>
                <a:tc>
                  <a:txBody>
                    <a:bodyPr/>
                    <a:lstStyle/>
                    <a:p>
                      <a:endParaRPr lang="en-US"/>
                    </a:p>
                  </a:txBody>
                  <a:tcPr>
                    <a:solidFill>
                      <a:schemeClr val="bg1"/>
                    </a:solidFill>
                  </a:tcPr>
                </a:tc>
                <a:tc>
                  <a:txBody>
                    <a:bodyPr/>
                    <a:lstStyle/>
                    <a:p>
                      <a:r>
                        <a:rPr lang="en-US" dirty="0" smtClean="0"/>
                        <a:t>Mount Auburn</a:t>
                      </a:r>
                      <a:r>
                        <a:rPr lang="en-US" baseline="0" dirty="0" smtClean="0"/>
                        <a:t> Hospital</a:t>
                      </a:r>
                    </a:p>
                    <a:p>
                      <a:r>
                        <a:rPr lang="en-US" sz="1200" dirty="0" smtClean="0"/>
                        <a:t>330 Mt Auburn St, Cambridge, MA 02138</a:t>
                      </a:r>
                    </a:p>
                    <a:p>
                      <a:r>
                        <a:rPr lang="en-US" sz="1200" dirty="0" smtClean="0"/>
                        <a:t>(617) 492-3500</a:t>
                      </a:r>
                      <a:endParaRPr lang="en-US" sz="1200" dirty="0"/>
                    </a:p>
                  </a:txBody>
                  <a:tcPr/>
                </a:tc>
              </a:tr>
            </a:tbl>
          </a:graphicData>
        </a:graphic>
      </p:graphicFrame>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6"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45</a:t>
            </a:fld>
            <a:endParaRPr lang="en-US" dirty="0"/>
          </a:p>
        </p:txBody>
      </p:sp>
      <p:sp>
        <p:nvSpPr>
          <p:cNvPr id="8" name="Rounded Rectangle 7"/>
          <p:cNvSpPr/>
          <p:nvPr/>
        </p:nvSpPr>
        <p:spPr>
          <a:xfrm>
            <a:off x="3352800" y="2057400"/>
            <a:ext cx="990600" cy="1981200"/>
          </a:xfrm>
          <a:prstGeom prst="roundRect">
            <a:avLst>
              <a:gd name="adj" fmla="val 92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accent6">
                    <a:lumMod val="75000"/>
                  </a:schemeClr>
                </a:solidFill>
              </a:rPr>
              <a:t>In Case Of Emergency</a:t>
            </a:r>
          </a:p>
          <a:p>
            <a:pPr algn="ctr"/>
            <a:endParaRPr lang="en-US" sz="1200" dirty="0" smtClean="0">
              <a:solidFill>
                <a:schemeClr val="accent6">
                  <a:lumMod val="75000"/>
                </a:schemeClr>
              </a:solidFill>
            </a:endParaRPr>
          </a:p>
          <a:p>
            <a:pPr algn="ctr"/>
            <a:r>
              <a:rPr lang="en-US" sz="2800" b="1" dirty="0" smtClean="0">
                <a:solidFill>
                  <a:schemeClr val="accent6">
                    <a:lumMod val="75000"/>
                  </a:schemeClr>
                </a:solidFill>
              </a:rPr>
              <a:t>DIAL</a:t>
            </a:r>
          </a:p>
          <a:p>
            <a:pPr algn="ctr"/>
            <a:r>
              <a:rPr lang="en-US" sz="2800" b="1" dirty="0" smtClean="0">
                <a:solidFill>
                  <a:schemeClr val="accent6">
                    <a:lumMod val="75000"/>
                  </a:schemeClr>
                </a:solidFill>
              </a:rPr>
              <a:t>911</a:t>
            </a:r>
            <a:endParaRPr lang="en-US"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n-US" dirty="0" smtClean="0"/>
              <a:t>Pride Staff Directory</a:t>
            </a:r>
          </a:p>
        </p:txBody>
      </p:sp>
      <p:sp>
        <p:nvSpPr>
          <p:cNvPr id="2" name="Content Placeholder 1"/>
          <p:cNvSpPr>
            <a:spLocks noGrp="1"/>
          </p:cNvSpPr>
          <p:nvPr>
            <p:ph idx="1"/>
          </p:nvPr>
        </p:nvSpPr>
        <p:spPr>
          <a:xfrm>
            <a:off x="457200" y="1600200"/>
            <a:ext cx="8686800" cy="4876800"/>
          </a:xfrm>
        </p:spPr>
        <p:txBody>
          <a:bodyPr>
            <a:normAutofit fontScale="92500" lnSpcReduction="10000"/>
          </a:bodyPr>
          <a:lstStyle/>
          <a:p>
            <a:r>
              <a:rPr lang="en-US" sz="1600" dirty="0"/>
              <a:t>Michael Bookman	</a:t>
            </a:r>
            <a:r>
              <a:rPr lang="en-US" sz="1600" dirty="0" smtClean="0"/>
              <a:t>	(</a:t>
            </a:r>
            <a:r>
              <a:rPr lang="en-US" sz="1600" dirty="0"/>
              <a:t>803) 318-9618</a:t>
            </a:r>
          </a:p>
          <a:p>
            <a:r>
              <a:rPr lang="en-US" sz="1600" dirty="0" smtClean="0"/>
              <a:t>Sylvain </a:t>
            </a:r>
            <a:r>
              <a:rPr lang="en-US" sz="1600" dirty="0"/>
              <a:t>Bruni		(617) 417-0359</a:t>
            </a:r>
          </a:p>
          <a:p>
            <a:r>
              <a:rPr lang="en-US" sz="1600" dirty="0"/>
              <a:t>Malcolm Carey		(617) 780-1093</a:t>
            </a:r>
          </a:p>
          <a:p>
            <a:r>
              <a:rPr lang="en-US" sz="1600" dirty="0" smtClean="0"/>
              <a:t>Steven Cullipher</a:t>
            </a:r>
            <a:r>
              <a:rPr lang="en-US" sz="1600" dirty="0"/>
              <a:t> 		(239) 293-8335</a:t>
            </a:r>
          </a:p>
          <a:p>
            <a:r>
              <a:rPr lang="en-US" sz="1600" dirty="0" smtClean="0"/>
              <a:t>Linda DeMarco</a:t>
            </a:r>
            <a:r>
              <a:rPr lang="en-US" sz="1600" dirty="0"/>
              <a:t>	</a:t>
            </a:r>
            <a:r>
              <a:rPr lang="en-US" sz="1600" dirty="0" smtClean="0"/>
              <a:t>	(617) 719-9327</a:t>
            </a:r>
            <a:endParaRPr lang="en-US" sz="1600" dirty="0"/>
          </a:p>
          <a:p>
            <a:r>
              <a:rPr lang="en-US" sz="1600" dirty="0" smtClean="0"/>
              <a:t>Anna Dubrowski		(617) 699-0952</a:t>
            </a:r>
          </a:p>
          <a:p>
            <a:r>
              <a:rPr lang="en-US" sz="1600" dirty="0" smtClean="0"/>
              <a:t>Jonathan </a:t>
            </a:r>
            <a:r>
              <a:rPr lang="en-US" sz="1600" dirty="0"/>
              <a:t>Kindron		</a:t>
            </a:r>
            <a:r>
              <a:rPr lang="en-US" sz="1600" dirty="0" smtClean="0"/>
              <a:t>(781) 866-9428</a:t>
            </a:r>
            <a:endParaRPr lang="en-US" sz="1600" dirty="0"/>
          </a:p>
          <a:p>
            <a:r>
              <a:rPr lang="en-US" sz="1600" dirty="0" smtClean="0"/>
              <a:t>Wilfred Labiosa</a:t>
            </a:r>
            <a:r>
              <a:rPr lang="en-US" sz="1600" dirty="0"/>
              <a:t>	</a:t>
            </a:r>
            <a:r>
              <a:rPr lang="en-US" sz="1600" dirty="0" smtClean="0"/>
              <a:t>	(617) 461-9307</a:t>
            </a:r>
            <a:endParaRPr lang="en-US" sz="1600" dirty="0"/>
          </a:p>
          <a:p>
            <a:r>
              <a:rPr lang="en-US" sz="1600" dirty="0"/>
              <a:t>Heather Mills		(831) 206-4169</a:t>
            </a:r>
          </a:p>
          <a:p>
            <a:r>
              <a:rPr lang="en-US" sz="1600" dirty="0" err="1" smtClean="0"/>
              <a:t>Cale</a:t>
            </a:r>
            <a:r>
              <a:rPr lang="en-US" sz="1600" dirty="0" smtClean="0"/>
              <a:t> </a:t>
            </a:r>
            <a:r>
              <a:rPr lang="en-US" sz="1600" dirty="0"/>
              <a:t>Moore		(717) 682-8936</a:t>
            </a:r>
          </a:p>
          <a:p>
            <a:r>
              <a:rPr lang="en-US" sz="1600" dirty="0"/>
              <a:t>Henry Paquin		(617) 792-3823</a:t>
            </a:r>
          </a:p>
          <a:p>
            <a:r>
              <a:rPr lang="en-US" sz="1600" dirty="0"/>
              <a:t>Martha Plaza		(508) 561-6285</a:t>
            </a:r>
          </a:p>
          <a:p>
            <a:r>
              <a:rPr lang="en-US" sz="1600" dirty="0"/>
              <a:t>Tammy Plaza		(508) 631-6272</a:t>
            </a:r>
          </a:p>
          <a:p>
            <a:r>
              <a:rPr lang="en-US" sz="1600" dirty="0" smtClean="0"/>
              <a:t>Lou Raymond		(323) 632-3069</a:t>
            </a:r>
          </a:p>
          <a:p>
            <a:r>
              <a:rPr lang="en-US" sz="1600" dirty="0" smtClean="0"/>
              <a:t>Carol </a:t>
            </a:r>
            <a:r>
              <a:rPr lang="en-US" sz="1600" dirty="0"/>
              <a:t>Sabin		(617) 515-9172</a:t>
            </a:r>
          </a:p>
          <a:p>
            <a:r>
              <a:rPr lang="en-US" sz="1600" dirty="0" smtClean="0"/>
              <a:t>Marco Torres		(617) 293-8327</a:t>
            </a:r>
          </a:p>
          <a:p>
            <a:r>
              <a:rPr lang="en-US" sz="1600" dirty="0" smtClean="0"/>
              <a:t>Sarah Viera		(912) 536-3917</a:t>
            </a:r>
          </a:p>
          <a:p>
            <a:r>
              <a:rPr lang="en-US" sz="1600" dirty="0" smtClean="0"/>
              <a:t>Rob </a:t>
            </a:r>
            <a:r>
              <a:rPr lang="en-US" sz="1600" dirty="0" err="1" smtClean="0"/>
              <a:t>Zuromski</a:t>
            </a:r>
            <a:r>
              <a:rPr lang="en-US" sz="1600" dirty="0"/>
              <a:t>	</a:t>
            </a:r>
            <a:r>
              <a:rPr lang="en-US" sz="1600" dirty="0" smtClean="0"/>
              <a:t>	(</a:t>
            </a:r>
            <a:r>
              <a:rPr lang="en-US" sz="1600" dirty="0"/>
              <a:t>508) </a:t>
            </a:r>
            <a:r>
              <a:rPr lang="en-US" sz="1600" dirty="0" smtClean="0"/>
              <a:t>951-0931</a:t>
            </a:r>
            <a:endParaRPr lang="en-US" sz="1600" dirty="0"/>
          </a:p>
          <a:p>
            <a:endParaRPr lang="en-US" sz="1600" dirty="0"/>
          </a:p>
          <a:p>
            <a:endParaRPr lang="en-US" sz="1600" dirty="0"/>
          </a:p>
        </p:txBody>
      </p:sp>
      <p:sp>
        <p:nvSpPr>
          <p:cNvPr id="3" name="Rectangle 2"/>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5"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en-US" dirty="0" smtClean="0"/>
              <a:t>Contractors Directory</a:t>
            </a:r>
          </a:p>
        </p:txBody>
      </p:sp>
      <p:sp>
        <p:nvSpPr>
          <p:cNvPr id="3" name="Rectangle 2"/>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5"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47</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89232"/>
              </p:ext>
            </p:extLst>
          </p:nvPr>
        </p:nvGraphicFramePr>
        <p:xfrm>
          <a:off x="152400" y="1600200"/>
          <a:ext cx="8839200" cy="3284220"/>
        </p:xfrm>
        <a:graphic>
          <a:graphicData uri="http://schemas.openxmlformats.org/drawingml/2006/table">
            <a:tbl>
              <a:tblPr>
                <a:tableStyleId>{5C22544A-7EE6-4342-B048-85BDC9FD1C3A}</a:tableStyleId>
              </a:tblPr>
              <a:tblGrid>
                <a:gridCol w="3351022"/>
                <a:gridCol w="2211578"/>
                <a:gridCol w="3276600"/>
              </a:tblGrid>
              <a:tr h="400050">
                <a:tc>
                  <a:txBody>
                    <a:bodyPr/>
                    <a:lstStyle/>
                    <a:p>
                      <a:pPr algn="ctr" fontAlgn="ctr">
                        <a:spcBef>
                          <a:spcPts val="600"/>
                        </a:spcBef>
                        <a:spcAft>
                          <a:spcPts val="600"/>
                        </a:spcAft>
                      </a:pPr>
                      <a:r>
                        <a:rPr lang="en-US" sz="1600" b="1" u="none" strike="noStrike" dirty="0">
                          <a:solidFill>
                            <a:schemeClr val="bg1"/>
                          </a:solidFill>
                          <a:effectLst/>
                          <a:latin typeface="+mn-lt"/>
                        </a:rPr>
                        <a:t>Vendor</a:t>
                      </a:r>
                      <a:endParaRPr lang="en-US" sz="1600" b="1" i="0" u="none" strike="noStrike" dirty="0">
                        <a:solidFill>
                          <a:schemeClr val="bg1"/>
                        </a:solidFill>
                        <a:effectLst/>
                        <a:latin typeface="+mn-lt"/>
                      </a:endParaRPr>
                    </a:p>
                  </a:txBody>
                  <a:tcPr marL="9525" marR="9525" marT="9525" marB="0" anchor="ctr">
                    <a:solidFill>
                      <a:schemeClr val="accent1"/>
                    </a:solidFill>
                  </a:tcPr>
                </a:tc>
                <a:tc>
                  <a:txBody>
                    <a:bodyPr/>
                    <a:lstStyle/>
                    <a:p>
                      <a:pPr algn="ctr" fontAlgn="ctr">
                        <a:spcBef>
                          <a:spcPts val="600"/>
                        </a:spcBef>
                        <a:spcAft>
                          <a:spcPts val="600"/>
                        </a:spcAft>
                      </a:pPr>
                      <a:r>
                        <a:rPr lang="en-US" sz="1600" b="1" u="none" strike="noStrike" dirty="0">
                          <a:solidFill>
                            <a:schemeClr val="bg1"/>
                          </a:solidFill>
                          <a:effectLst/>
                          <a:latin typeface="+mn-lt"/>
                        </a:rPr>
                        <a:t>Point of Contact</a:t>
                      </a:r>
                      <a:br>
                        <a:rPr lang="en-US" sz="1600" b="1" u="none" strike="noStrike" dirty="0">
                          <a:solidFill>
                            <a:schemeClr val="bg1"/>
                          </a:solidFill>
                          <a:effectLst/>
                          <a:latin typeface="+mn-lt"/>
                        </a:rPr>
                      </a:br>
                      <a:r>
                        <a:rPr lang="en-US" sz="1600" b="1" u="none" strike="noStrike" dirty="0">
                          <a:solidFill>
                            <a:schemeClr val="bg1"/>
                          </a:solidFill>
                          <a:effectLst/>
                          <a:latin typeface="+mn-lt"/>
                        </a:rPr>
                        <a:t>(Day of)</a:t>
                      </a:r>
                      <a:endParaRPr lang="en-US" sz="1600" b="1" i="0" u="none" strike="noStrike" dirty="0">
                        <a:solidFill>
                          <a:schemeClr val="bg1"/>
                        </a:solidFill>
                        <a:effectLst/>
                        <a:latin typeface="+mn-lt"/>
                      </a:endParaRPr>
                    </a:p>
                  </a:txBody>
                  <a:tcPr marL="9525" marR="9525" marT="9525" marB="0" anchor="ctr">
                    <a:solidFill>
                      <a:schemeClr val="accent1"/>
                    </a:solidFill>
                  </a:tcPr>
                </a:tc>
                <a:tc>
                  <a:txBody>
                    <a:bodyPr/>
                    <a:lstStyle/>
                    <a:p>
                      <a:pPr algn="ctr" fontAlgn="ctr">
                        <a:spcBef>
                          <a:spcPts val="600"/>
                        </a:spcBef>
                        <a:spcAft>
                          <a:spcPts val="600"/>
                        </a:spcAft>
                      </a:pPr>
                      <a:r>
                        <a:rPr lang="en-US" sz="1600" b="1" u="none" strike="noStrike" dirty="0">
                          <a:solidFill>
                            <a:schemeClr val="bg1"/>
                          </a:solidFill>
                          <a:effectLst/>
                          <a:latin typeface="+mn-lt"/>
                        </a:rPr>
                        <a:t>Point of Contact Cell</a:t>
                      </a:r>
                      <a:endParaRPr lang="en-US" sz="1600" b="1" i="0" u="none" strike="noStrike" dirty="0">
                        <a:solidFill>
                          <a:schemeClr val="bg1"/>
                        </a:solidFill>
                        <a:effectLst/>
                        <a:latin typeface="+mn-lt"/>
                      </a:endParaRPr>
                    </a:p>
                  </a:txBody>
                  <a:tcPr marL="9525" marR="9525" marT="9525" marB="0" anchor="ctr">
                    <a:solidFill>
                      <a:schemeClr val="accent1"/>
                    </a:solidFill>
                  </a:tcPr>
                </a:tc>
              </a:tr>
              <a:tr h="200025">
                <a:tc>
                  <a:txBody>
                    <a:bodyPr/>
                    <a:lstStyle/>
                    <a:p>
                      <a:pPr algn="ctr" fontAlgn="ctr"/>
                      <a:r>
                        <a:rPr lang="en-US" sz="1600" b="0" i="0" u="none" strike="noStrike" dirty="0">
                          <a:solidFill>
                            <a:srgbClr val="000000"/>
                          </a:solidFill>
                          <a:effectLst/>
                          <a:latin typeface="+mj-lt"/>
                        </a:rPr>
                        <a:t>ACM Quick Cash</a:t>
                      </a:r>
                    </a:p>
                  </a:txBody>
                  <a:tcPr marL="9525" marR="9525" marT="9525" marB="0" anchor="ctr"/>
                </a:tc>
                <a:tc>
                  <a:txBody>
                    <a:bodyPr/>
                    <a:lstStyle/>
                    <a:p>
                      <a:pPr algn="ctr" fontAlgn="ctr"/>
                      <a:r>
                        <a:rPr lang="en-US" sz="1600" b="0" i="0" u="none" strike="noStrike">
                          <a:solidFill>
                            <a:srgbClr val="000000"/>
                          </a:solidFill>
                          <a:effectLst/>
                          <a:latin typeface="+mj-lt"/>
                        </a:rPr>
                        <a:t>Clayton DeRonde</a:t>
                      </a:r>
                    </a:p>
                  </a:txBody>
                  <a:tcPr marL="9525" marR="9525" marT="9525" marB="0" anchor="ctr"/>
                </a:tc>
                <a:tc>
                  <a:txBody>
                    <a:bodyPr/>
                    <a:lstStyle/>
                    <a:p>
                      <a:pPr algn="ctr" fontAlgn="ctr"/>
                      <a:r>
                        <a:rPr lang="en-US" sz="1600" b="0" i="0" u="none" strike="noStrike" dirty="0" smtClean="0">
                          <a:solidFill>
                            <a:srgbClr val="000000"/>
                          </a:solidFill>
                          <a:effectLst/>
                          <a:latin typeface="+mj-lt"/>
                        </a:rPr>
                        <a:t>602-370-8826 / 480-315-9171</a:t>
                      </a:r>
                      <a:endParaRPr lang="en-US" sz="1600" b="0" i="0" u="none" strike="noStrike" dirty="0">
                        <a:solidFill>
                          <a:srgbClr val="000000"/>
                        </a:solidFill>
                        <a:effectLst/>
                        <a:latin typeface="+mj-lt"/>
                      </a:endParaRPr>
                    </a:p>
                  </a:txBody>
                  <a:tcPr marL="9525" marR="9525" marT="9525" marB="0" anchor="ctr"/>
                </a:tc>
              </a:tr>
              <a:tr h="200025">
                <a:tc>
                  <a:txBody>
                    <a:bodyPr/>
                    <a:lstStyle/>
                    <a:p>
                      <a:pPr algn="ctr" fontAlgn="ctr"/>
                      <a:r>
                        <a:rPr lang="en-US" sz="1600" b="0" i="0" u="none" strike="noStrike">
                          <a:solidFill>
                            <a:srgbClr val="000000"/>
                          </a:solidFill>
                          <a:effectLst/>
                          <a:latin typeface="+mj-lt"/>
                        </a:rPr>
                        <a:t>Brookline Ice</a:t>
                      </a:r>
                    </a:p>
                  </a:txBody>
                  <a:tcPr marL="9525" marR="9525" marT="9525" marB="0" anchor="ctr"/>
                </a:tc>
                <a:tc>
                  <a:txBody>
                    <a:bodyPr/>
                    <a:lstStyle/>
                    <a:p>
                      <a:pPr algn="ctr" fontAlgn="ctr"/>
                      <a:r>
                        <a:rPr lang="en-US" sz="1600" b="0" i="0" u="none" strike="noStrike">
                          <a:solidFill>
                            <a:srgbClr val="000000"/>
                          </a:solidFill>
                          <a:effectLst/>
                          <a:latin typeface="+mj-lt"/>
                        </a:rPr>
                        <a:t>Charlotte</a:t>
                      </a:r>
                    </a:p>
                  </a:txBody>
                  <a:tcPr marL="9525" marR="9525" marT="9525" marB="0" anchor="ctr"/>
                </a:tc>
                <a:tc>
                  <a:txBody>
                    <a:bodyPr/>
                    <a:lstStyle/>
                    <a:p>
                      <a:pPr algn="ctr" fontAlgn="ctr"/>
                      <a:r>
                        <a:rPr lang="en-US" sz="1600" b="0" i="0" u="none" strike="noStrike" dirty="0">
                          <a:solidFill>
                            <a:srgbClr val="000000"/>
                          </a:solidFill>
                          <a:effectLst/>
                          <a:latin typeface="+mj-lt"/>
                        </a:rPr>
                        <a:t>617-ICE-CUBE</a:t>
                      </a:r>
                    </a:p>
                  </a:txBody>
                  <a:tcPr marL="9525" marR="9525" marT="9525" marB="0" anchor="ctr"/>
                </a:tc>
              </a:tr>
              <a:tr h="200025">
                <a:tc>
                  <a:txBody>
                    <a:bodyPr/>
                    <a:lstStyle/>
                    <a:p>
                      <a:pPr algn="ctr" fontAlgn="ctr"/>
                      <a:r>
                        <a:rPr lang="en-US" sz="1600" b="0" i="0" u="none" strike="noStrike" dirty="0">
                          <a:solidFill>
                            <a:srgbClr val="000000"/>
                          </a:solidFill>
                          <a:effectLst/>
                          <a:latin typeface="+mj-lt"/>
                        </a:rPr>
                        <a:t>Capitol Waste</a:t>
                      </a:r>
                    </a:p>
                  </a:txBody>
                  <a:tcPr marL="9525" marR="9525" marT="9525" marB="0" anchor="ctr"/>
                </a:tc>
                <a:tc>
                  <a:txBody>
                    <a:bodyPr/>
                    <a:lstStyle/>
                    <a:p>
                      <a:pPr algn="ctr" fontAlgn="ctr"/>
                      <a:r>
                        <a:rPr lang="en-US" sz="1600" b="0" i="0" u="none" strike="noStrike">
                          <a:solidFill>
                            <a:srgbClr val="000000"/>
                          </a:solidFill>
                          <a:effectLst/>
                          <a:latin typeface="+mj-lt"/>
                        </a:rPr>
                        <a:t>Linda Scannelli</a:t>
                      </a:r>
                    </a:p>
                  </a:txBody>
                  <a:tcPr marL="9525" marR="9525" marT="9525" marB="0" anchor="ctr"/>
                </a:tc>
                <a:tc>
                  <a:txBody>
                    <a:bodyPr/>
                    <a:lstStyle/>
                    <a:p>
                      <a:pPr algn="ctr" fontAlgn="ctr"/>
                      <a:r>
                        <a:rPr lang="en-US" sz="1600" b="0" i="0" u="none" strike="noStrike" dirty="0">
                          <a:solidFill>
                            <a:srgbClr val="000000"/>
                          </a:solidFill>
                          <a:effectLst/>
                          <a:latin typeface="+mj-lt"/>
                        </a:rPr>
                        <a:t>617-569-1718 </a:t>
                      </a:r>
                    </a:p>
                  </a:txBody>
                  <a:tcPr marL="9525" marR="9525" marT="9525" marB="0" anchor="ctr"/>
                </a:tc>
              </a:tr>
              <a:tr h="200025">
                <a:tc>
                  <a:txBody>
                    <a:bodyPr/>
                    <a:lstStyle/>
                    <a:p>
                      <a:pPr algn="ctr" fontAlgn="ctr"/>
                      <a:r>
                        <a:rPr lang="en-US" sz="1600" b="0" i="0" u="none" strike="noStrike" dirty="0">
                          <a:solidFill>
                            <a:srgbClr val="000000"/>
                          </a:solidFill>
                          <a:effectLst/>
                          <a:latin typeface="+mj-lt"/>
                        </a:rPr>
                        <a:t>DC Radio</a:t>
                      </a:r>
                    </a:p>
                  </a:txBody>
                  <a:tcPr marL="9525" marR="9525" marT="9525" marB="0" anchor="ctr"/>
                </a:tc>
                <a:tc>
                  <a:txBody>
                    <a:bodyPr/>
                    <a:lstStyle/>
                    <a:p>
                      <a:pPr algn="ctr" fontAlgn="ctr"/>
                      <a:r>
                        <a:rPr lang="en-US" sz="1600" b="0" i="0" u="none" strike="noStrike">
                          <a:solidFill>
                            <a:srgbClr val="000000"/>
                          </a:solidFill>
                          <a:effectLst/>
                          <a:latin typeface="+mj-lt"/>
                        </a:rPr>
                        <a:t>Laurie Pelletier</a:t>
                      </a:r>
                    </a:p>
                  </a:txBody>
                  <a:tcPr marL="9525" marR="9525" marT="9525" marB="0" anchor="ctr"/>
                </a:tc>
                <a:tc>
                  <a:txBody>
                    <a:bodyPr/>
                    <a:lstStyle/>
                    <a:p>
                      <a:pPr algn="ctr" fontAlgn="ctr"/>
                      <a:r>
                        <a:rPr lang="en-US" sz="1600" b="0" i="0" u="none" strike="noStrike" dirty="0">
                          <a:solidFill>
                            <a:srgbClr val="000000"/>
                          </a:solidFill>
                          <a:effectLst/>
                          <a:latin typeface="+mj-lt"/>
                        </a:rPr>
                        <a:t>617-387-5536</a:t>
                      </a:r>
                    </a:p>
                  </a:txBody>
                  <a:tcPr marL="9525" marR="9525" marT="9525" marB="0" anchor="ctr"/>
                </a:tc>
              </a:tr>
              <a:tr h="200025">
                <a:tc>
                  <a:txBody>
                    <a:bodyPr/>
                    <a:lstStyle/>
                    <a:p>
                      <a:pPr algn="ctr" fontAlgn="ctr"/>
                      <a:r>
                        <a:rPr lang="en-US" sz="1600" b="0" i="0" u="none" strike="noStrike" dirty="0" smtClean="0">
                          <a:solidFill>
                            <a:srgbClr val="000000"/>
                          </a:solidFill>
                          <a:effectLst/>
                          <a:latin typeface="+mj-lt"/>
                        </a:rPr>
                        <a:t>Millennium Sweeps</a:t>
                      </a:r>
                      <a:endParaRPr lang="en-US" sz="1600" b="0" i="0" u="none" strike="noStrike" dirty="0">
                        <a:solidFill>
                          <a:srgbClr val="000000"/>
                        </a:solidFill>
                        <a:effectLst/>
                        <a:latin typeface="+mj-lt"/>
                      </a:endParaRPr>
                    </a:p>
                  </a:txBody>
                  <a:tcPr marL="9525" marR="9525" marT="9525" marB="0" anchor="ctr"/>
                </a:tc>
                <a:tc>
                  <a:txBody>
                    <a:bodyPr/>
                    <a:lstStyle/>
                    <a:p>
                      <a:pPr algn="ctr" fontAlgn="ctr"/>
                      <a:r>
                        <a:rPr lang="en-US" sz="1600" b="0" i="0" u="none" strike="noStrike">
                          <a:solidFill>
                            <a:srgbClr val="000000"/>
                          </a:solidFill>
                          <a:effectLst/>
                          <a:latin typeface="+mj-lt"/>
                        </a:rPr>
                        <a:t>Bethany Sanford</a:t>
                      </a:r>
                    </a:p>
                  </a:txBody>
                  <a:tcPr marL="9525" marR="9525" marT="9525" marB="0" anchor="ctr"/>
                </a:tc>
                <a:tc>
                  <a:txBody>
                    <a:bodyPr/>
                    <a:lstStyle/>
                    <a:p>
                      <a:pPr algn="ctr" fontAlgn="ctr"/>
                      <a:r>
                        <a:rPr lang="en-US" sz="1600" b="0" i="0" u="none" strike="noStrike" dirty="0">
                          <a:solidFill>
                            <a:srgbClr val="000000"/>
                          </a:solidFill>
                          <a:effectLst/>
                          <a:latin typeface="+mj-lt"/>
                        </a:rPr>
                        <a:t>781-395-1200</a:t>
                      </a:r>
                    </a:p>
                  </a:txBody>
                  <a:tcPr marL="9525" marR="9525" marT="9525" marB="0" anchor="ctr"/>
                </a:tc>
              </a:tr>
              <a:tr h="200025">
                <a:tc>
                  <a:txBody>
                    <a:bodyPr/>
                    <a:lstStyle/>
                    <a:p>
                      <a:pPr algn="ctr" fontAlgn="ctr"/>
                      <a:r>
                        <a:rPr lang="en-US" sz="1600" b="0" i="0" u="none" strike="noStrike" dirty="0" smtClean="0">
                          <a:solidFill>
                            <a:srgbClr val="000000"/>
                          </a:solidFill>
                          <a:effectLst/>
                          <a:latin typeface="+mj-lt"/>
                        </a:rPr>
                        <a:t>MJ Audio</a:t>
                      </a:r>
                      <a:endParaRPr lang="en-US" sz="1600" b="0" i="0" u="none" strike="noStrike" dirty="0">
                        <a:solidFill>
                          <a:srgbClr val="000000"/>
                        </a:solidFill>
                        <a:effectLst/>
                        <a:latin typeface="+mj-lt"/>
                      </a:endParaRPr>
                    </a:p>
                  </a:txBody>
                  <a:tcPr marL="9525" marR="9525" marT="9525" marB="0" anchor="ctr"/>
                </a:tc>
                <a:tc>
                  <a:txBody>
                    <a:bodyPr/>
                    <a:lstStyle/>
                    <a:p>
                      <a:pPr algn="ctr" fontAlgn="ctr"/>
                      <a:r>
                        <a:rPr lang="en-US" sz="1600" b="0" i="0" u="none" strike="noStrike" dirty="0" smtClean="0">
                          <a:solidFill>
                            <a:srgbClr val="000000"/>
                          </a:solidFill>
                          <a:effectLst/>
                          <a:latin typeface="+mj-lt"/>
                        </a:rPr>
                        <a:t>Myrna Johnson</a:t>
                      </a:r>
                      <a:endParaRPr lang="en-US" sz="1600" b="0" i="0" u="none" strike="noStrike" dirty="0">
                        <a:solidFill>
                          <a:srgbClr val="000000"/>
                        </a:solidFill>
                        <a:effectLst/>
                        <a:latin typeface="+mj-lt"/>
                      </a:endParaRPr>
                    </a:p>
                  </a:txBody>
                  <a:tcPr marL="9525" marR="9525" marT="9525" marB="0" anchor="ctr"/>
                </a:tc>
                <a:tc>
                  <a:txBody>
                    <a:bodyPr/>
                    <a:lstStyle/>
                    <a:p>
                      <a:pPr algn="ctr" fontAlgn="ctr"/>
                      <a:r>
                        <a:rPr lang="en-US" sz="1600" b="0" i="0" u="none" strike="noStrike" dirty="0" smtClean="0">
                          <a:solidFill>
                            <a:srgbClr val="000000"/>
                          </a:solidFill>
                          <a:effectLst/>
                          <a:latin typeface="+mj-lt"/>
                        </a:rPr>
                        <a:t>617-522-8442</a:t>
                      </a:r>
                      <a:endParaRPr lang="en-US" sz="1600" b="0" i="0" u="none" strike="noStrike" dirty="0">
                        <a:solidFill>
                          <a:srgbClr val="000000"/>
                        </a:solidFill>
                        <a:effectLst/>
                        <a:latin typeface="+mj-lt"/>
                      </a:endParaRPr>
                    </a:p>
                  </a:txBody>
                  <a:tcPr marL="9525" marR="9525" marT="9525" marB="0" anchor="ctr"/>
                </a:tc>
              </a:tr>
              <a:tr h="200025">
                <a:tc>
                  <a:txBody>
                    <a:bodyPr/>
                    <a:lstStyle/>
                    <a:p>
                      <a:pPr algn="ctr" fontAlgn="ctr"/>
                      <a:r>
                        <a:rPr lang="en-US" sz="1600" b="0" i="0" u="none" strike="noStrike">
                          <a:solidFill>
                            <a:srgbClr val="000000"/>
                          </a:solidFill>
                          <a:effectLst/>
                          <a:latin typeface="+mj-lt"/>
                        </a:rPr>
                        <a:t>New England Golf Cars</a:t>
                      </a:r>
                    </a:p>
                  </a:txBody>
                  <a:tcPr marL="9525" marR="9525" marT="9525" marB="0" anchor="ctr"/>
                </a:tc>
                <a:tc>
                  <a:txBody>
                    <a:bodyPr/>
                    <a:lstStyle/>
                    <a:p>
                      <a:pPr algn="ctr" fontAlgn="ctr"/>
                      <a:r>
                        <a:rPr lang="en-US" sz="1600" b="0" i="0" u="none" strike="noStrike">
                          <a:solidFill>
                            <a:srgbClr val="000000"/>
                          </a:solidFill>
                          <a:effectLst/>
                          <a:latin typeface="+mj-lt"/>
                        </a:rPr>
                        <a:t>Sandy Monahan</a:t>
                      </a:r>
                    </a:p>
                  </a:txBody>
                  <a:tcPr marL="9525" marR="9525" marT="9525" marB="0" anchor="ctr"/>
                </a:tc>
                <a:tc>
                  <a:txBody>
                    <a:bodyPr/>
                    <a:lstStyle/>
                    <a:p>
                      <a:pPr algn="ctr" fontAlgn="ctr"/>
                      <a:r>
                        <a:rPr lang="en-US" sz="1600" b="0" i="0" u="none" strike="noStrike" dirty="0">
                          <a:solidFill>
                            <a:srgbClr val="000000"/>
                          </a:solidFill>
                          <a:effectLst/>
                          <a:latin typeface="+mj-lt"/>
                        </a:rPr>
                        <a:t>978-664-9000</a:t>
                      </a:r>
                    </a:p>
                  </a:txBody>
                  <a:tcPr marL="9525" marR="9525" marT="9525" marB="0" anchor="ctr"/>
                </a:tc>
              </a:tr>
              <a:tr h="209550">
                <a:tc>
                  <a:txBody>
                    <a:bodyPr/>
                    <a:lstStyle/>
                    <a:p>
                      <a:pPr algn="ctr" fontAlgn="ctr"/>
                      <a:r>
                        <a:rPr lang="en-US" sz="1600" b="0" i="0" u="none" strike="noStrike" dirty="0" err="1">
                          <a:solidFill>
                            <a:srgbClr val="000000"/>
                          </a:solidFill>
                          <a:effectLst/>
                          <a:latin typeface="+mj-lt"/>
                        </a:rPr>
                        <a:t>RoadSafe</a:t>
                      </a:r>
                      <a:r>
                        <a:rPr lang="en-US" sz="1600" b="0" i="0" u="none" strike="noStrike" dirty="0">
                          <a:solidFill>
                            <a:srgbClr val="000000"/>
                          </a:solidFill>
                          <a:effectLst/>
                          <a:latin typeface="+mj-lt"/>
                        </a:rPr>
                        <a:t> Traffic Systems</a:t>
                      </a:r>
                    </a:p>
                  </a:txBody>
                  <a:tcPr marL="9525" marR="9525" marT="9525" marB="0" anchor="ctr"/>
                </a:tc>
                <a:tc>
                  <a:txBody>
                    <a:bodyPr/>
                    <a:lstStyle/>
                    <a:p>
                      <a:pPr algn="ctr" fontAlgn="ctr"/>
                      <a:r>
                        <a:rPr lang="en-US" sz="1600" b="0" i="0" u="none" strike="noStrike">
                          <a:solidFill>
                            <a:srgbClr val="000000"/>
                          </a:solidFill>
                          <a:effectLst/>
                          <a:latin typeface="+mj-lt"/>
                        </a:rPr>
                        <a:t>Anthony DeBerardinis</a:t>
                      </a:r>
                    </a:p>
                  </a:txBody>
                  <a:tcPr marL="9525" marR="9525" marT="9525" marB="0" anchor="ctr"/>
                </a:tc>
                <a:tc>
                  <a:txBody>
                    <a:bodyPr/>
                    <a:lstStyle/>
                    <a:p>
                      <a:pPr algn="ctr" fontAlgn="ctr"/>
                      <a:r>
                        <a:rPr lang="en-US" sz="1600" b="0" i="0" u="none" strike="noStrike" dirty="0">
                          <a:solidFill>
                            <a:srgbClr val="000000"/>
                          </a:solidFill>
                          <a:effectLst/>
                          <a:latin typeface="+mj-lt"/>
                        </a:rPr>
                        <a:t>508-580-6700 </a:t>
                      </a:r>
                      <a:r>
                        <a:rPr lang="en-US" sz="1600" b="0" i="0" u="none" strike="noStrike" dirty="0" smtClean="0">
                          <a:solidFill>
                            <a:srgbClr val="000000"/>
                          </a:solidFill>
                          <a:effectLst/>
                          <a:latin typeface="+mj-lt"/>
                        </a:rPr>
                        <a:t>ext. </a:t>
                      </a:r>
                      <a:r>
                        <a:rPr lang="en-US" sz="1600" b="0" i="0" u="none" strike="noStrike" dirty="0">
                          <a:solidFill>
                            <a:srgbClr val="000000"/>
                          </a:solidFill>
                          <a:effectLst/>
                          <a:latin typeface="+mj-lt"/>
                        </a:rPr>
                        <a:t>321</a:t>
                      </a:r>
                    </a:p>
                  </a:txBody>
                  <a:tcPr marL="9525" marR="9525" marT="9525" marB="0" anchor="ctr"/>
                </a:tc>
              </a:tr>
              <a:tr h="200025">
                <a:tc>
                  <a:txBody>
                    <a:bodyPr/>
                    <a:lstStyle/>
                    <a:p>
                      <a:pPr algn="ctr" fontAlgn="ctr"/>
                      <a:r>
                        <a:rPr lang="en-US" sz="1600" b="0" i="0" u="none" strike="noStrike">
                          <a:solidFill>
                            <a:srgbClr val="000000"/>
                          </a:solidFill>
                          <a:effectLst/>
                          <a:latin typeface="+mj-lt"/>
                        </a:rPr>
                        <a:t>Save that Stuff</a:t>
                      </a:r>
                    </a:p>
                  </a:txBody>
                  <a:tcPr marL="9525" marR="9525" marT="9525" marB="0" anchor="ctr"/>
                </a:tc>
                <a:tc>
                  <a:txBody>
                    <a:bodyPr/>
                    <a:lstStyle/>
                    <a:p>
                      <a:pPr algn="ctr" fontAlgn="ctr"/>
                      <a:r>
                        <a:rPr lang="en-US" sz="1600" b="0" i="0" u="none" strike="noStrike">
                          <a:solidFill>
                            <a:srgbClr val="000000"/>
                          </a:solidFill>
                          <a:effectLst/>
                          <a:latin typeface="+mj-lt"/>
                        </a:rPr>
                        <a:t>Lisa Castronova</a:t>
                      </a:r>
                    </a:p>
                  </a:txBody>
                  <a:tcPr marL="9525" marR="9525" marT="9525" marB="0" anchor="ctr"/>
                </a:tc>
                <a:tc>
                  <a:txBody>
                    <a:bodyPr/>
                    <a:lstStyle/>
                    <a:p>
                      <a:pPr algn="ctr" fontAlgn="ctr"/>
                      <a:r>
                        <a:rPr lang="en-US" sz="1600" b="0" i="0" u="none" strike="noStrike" dirty="0">
                          <a:solidFill>
                            <a:srgbClr val="000000"/>
                          </a:solidFill>
                          <a:effectLst/>
                          <a:latin typeface="+mj-lt"/>
                        </a:rPr>
                        <a:t>617-241-9998 </a:t>
                      </a:r>
                      <a:r>
                        <a:rPr lang="en-US" sz="1600" b="0" i="0" u="none" strike="noStrike" dirty="0" smtClean="0">
                          <a:solidFill>
                            <a:srgbClr val="000000"/>
                          </a:solidFill>
                          <a:effectLst/>
                          <a:latin typeface="+mj-lt"/>
                        </a:rPr>
                        <a:t>ext</a:t>
                      </a:r>
                      <a:r>
                        <a:rPr lang="en-US" sz="1600" b="0" i="0" u="none" strike="noStrike" dirty="0">
                          <a:solidFill>
                            <a:srgbClr val="000000"/>
                          </a:solidFill>
                          <a:effectLst/>
                          <a:latin typeface="+mj-lt"/>
                        </a:rPr>
                        <a:t>. </a:t>
                      </a:r>
                      <a:r>
                        <a:rPr lang="en-US" sz="1600" b="0" i="0" u="none" strike="noStrike" dirty="0" smtClean="0">
                          <a:solidFill>
                            <a:srgbClr val="000000"/>
                          </a:solidFill>
                          <a:effectLst/>
                          <a:latin typeface="+mj-lt"/>
                        </a:rPr>
                        <a:t>565</a:t>
                      </a:r>
                      <a:endParaRPr lang="en-US" sz="1600" b="0" i="0" u="none" strike="noStrike" dirty="0">
                        <a:solidFill>
                          <a:srgbClr val="000000"/>
                        </a:solidFill>
                        <a:effectLst/>
                        <a:latin typeface="+mj-lt"/>
                      </a:endParaRPr>
                    </a:p>
                  </a:txBody>
                  <a:tcPr marL="9525" marR="9525" marT="9525" marB="0" anchor="ctr"/>
                </a:tc>
              </a:tr>
              <a:tr h="200025">
                <a:tc>
                  <a:txBody>
                    <a:bodyPr/>
                    <a:lstStyle/>
                    <a:p>
                      <a:pPr algn="ctr" fontAlgn="ctr"/>
                      <a:r>
                        <a:rPr lang="en-US" sz="1600" b="0" i="0" u="none" strike="noStrike" dirty="0" smtClean="0">
                          <a:solidFill>
                            <a:srgbClr val="000000"/>
                          </a:solidFill>
                          <a:effectLst/>
                          <a:latin typeface="+mj-lt"/>
                        </a:rPr>
                        <a:t>The</a:t>
                      </a:r>
                      <a:r>
                        <a:rPr lang="en-US" sz="1600" b="0" i="0" u="none" strike="noStrike" baseline="0" dirty="0" smtClean="0">
                          <a:solidFill>
                            <a:srgbClr val="000000"/>
                          </a:solidFill>
                          <a:effectLst/>
                          <a:latin typeface="+mj-lt"/>
                        </a:rPr>
                        <a:t> Event Company</a:t>
                      </a:r>
                      <a:endParaRPr lang="en-US" sz="1600" b="0" i="0" u="none" strike="noStrike" dirty="0">
                        <a:solidFill>
                          <a:srgbClr val="000000"/>
                        </a:solidFill>
                        <a:effectLst/>
                        <a:latin typeface="+mj-lt"/>
                      </a:endParaRPr>
                    </a:p>
                  </a:txBody>
                  <a:tcPr marL="9525" marR="9525" marT="9525" marB="0" anchor="ctr"/>
                </a:tc>
                <a:tc>
                  <a:txBody>
                    <a:bodyPr/>
                    <a:lstStyle/>
                    <a:p>
                      <a:pPr algn="ctr" fontAlgn="ctr"/>
                      <a:r>
                        <a:rPr lang="en-US" sz="1600" b="0" i="0" u="none" strike="noStrike" dirty="0" smtClean="0">
                          <a:solidFill>
                            <a:srgbClr val="000000"/>
                          </a:solidFill>
                          <a:effectLst/>
                          <a:latin typeface="+mj-lt"/>
                        </a:rPr>
                        <a:t>Taylor Hedges</a:t>
                      </a:r>
                      <a:endParaRPr lang="en-US" sz="1600" b="0" i="0" u="none" strike="noStrike" dirty="0">
                        <a:solidFill>
                          <a:srgbClr val="000000"/>
                        </a:solidFill>
                        <a:effectLst/>
                        <a:latin typeface="+mj-lt"/>
                      </a:endParaRPr>
                    </a:p>
                  </a:txBody>
                  <a:tcPr marL="9525" marR="9525" marT="9525" marB="0" anchor="ctr"/>
                </a:tc>
                <a:tc>
                  <a:txBody>
                    <a:bodyPr/>
                    <a:lstStyle/>
                    <a:p>
                      <a:pPr algn="ctr" fontAlgn="ctr"/>
                      <a:r>
                        <a:rPr lang="en-US" sz="1600" b="0" i="0" u="none" strike="noStrike" dirty="0" smtClean="0">
                          <a:solidFill>
                            <a:srgbClr val="000000"/>
                          </a:solidFill>
                          <a:effectLst/>
                          <a:latin typeface="+mj-lt"/>
                        </a:rPr>
                        <a:t>617-967-5666</a:t>
                      </a:r>
                      <a:endParaRPr lang="en-US" sz="1600" b="0" i="0" u="none" strike="noStrike" dirty="0">
                        <a:solidFill>
                          <a:srgbClr val="000000"/>
                        </a:solidFill>
                        <a:effectLst/>
                        <a:latin typeface="+mj-lt"/>
                      </a:endParaRPr>
                    </a:p>
                  </a:txBody>
                  <a:tcPr marL="9525" marR="9525" marT="9525" marB="0" anchor="ctr"/>
                </a:tc>
              </a:tr>
              <a:tr h="200025">
                <a:tc>
                  <a:txBody>
                    <a:bodyPr/>
                    <a:lstStyle/>
                    <a:p>
                      <a:pPr algn="ctr" fontAlgn="ctr"/>
                      <a:r>
                        <a:rPr lang="en-US" sz="1600" b="0" i="0" u="none" strike="noStrike">
                          <a:solidFill>
                            <a:srgbClr val="000000"/>
                          </a:solidFill>
                          <a:effectLst/>
                          <a:latin typeface="+mj-lt"/>
                        </a:rPr>
                        <a:t>United Rentals (Braintree Office)</a:t>
                      </a:r>
                    </a:p>
                  </a:txBody>
                  <a:tcPr marL="9525" marR="9525" marT="9525" marB="0" anchor="ctr"/>
                </a:tc>
                <a:tc>
                  <a:txBody>
                    <a:bodyPr/>
                    <a:lstStyle/>
                    <a:p>
                      <a:pPr algn="ctr" fontAlgn="ctr"/>
                      <a:r>
                        <a:rPr lang="en-US" sz="1600" b="0" i="0" u="none" strike="noStrike">
                          <a:solidFill>
                            <a:srgbClr val="000000"/>
                          </a:solidFill>
                          <a:effectLst/>
                          <a:latin typeface="+mj-lt"/>
                        </a:rPr>
                        <a:t>Melinda DeSilva</a:t>
                      </a:r>
                    </a:p>
                  </a:txBody>
                  <a:tcPr marL="9525" marR="9525" marT="9525" marB="0" anchor="ctr"/>
                </a:tc>
                <a:tc>
                  <a:txBody>
                    <a:bodyPr/>
                    <a:lstStyle/>
                    <a:p>
                      <a:pPr algn="ctr" fontAlgn="ctr"/>
                      <a:r>
                        <a:rPr lang="en-US" sz="1600" b="0" i="0" u="none" strike="noStrike" dirty="0" smtClean="0">
                          <a:solidFill>
                            <a:srgbClr val="000000"/>
                          </a:solidFill>
                          <a:effectLst/>
                          <a:latin typeface="+mj-lt"/>
                        </a:rPr>
                        <a:t>781-794-1850 / 800-877-3687</a:t>
                      </a:r>
                      <a:endParaRPr lang="en-US" sz="1600" b="0" i="0" u="none" strike="noStrike" dirty="0">
                        <a:solidFill>
                          <a:srgbClr val="000000"/>
                        </a:solidFill>
                        <a:effectLst/>
                        <a:latin typeface="+mj-lt"/>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Emergency procedures</a:t>
            </a:r>
            <a:endParaRPr lang="en-US" dirty="0"/>
          </a:p>
        </p:txBody>
      </p:sp>
      <p:sp>
        <p:nvSpPr>
          <p:cNvPr id="5" name="Text Placeholder 4"/>
          <p:cNvSpPr>
            <a:spLocks noGrp="1"/>
          </p:cNvSpPr>
          <p:nvPr>
            <p:ph type="body" idx="1"/>
          </p:nvPr>
        </p:nvSpPr>
        <p:spPr/>
        <p:txBody>
          <a:bodyPr/>
          <a:lstStyle/>
          <a:p>
            <a:r>
              <a:rPr lang="en-US" dirty="0" smtClean="0"/>
              <a:t>Section 1</a:t>
            </a:r>
            <a:endParaRPr lang="en-US" dirty="0"/>
          </a:p>
        </p:txBody>
      </p:sp>
      <p:sp>
        <p:nvSpPr>
          <p:cNvPr id="6" name="Footer Placeholder 3"/>
          <p:cNvSpPr>
            <a:spLocks noGrp="1"/>
          </p:cNvSpPr>
          <p:nvPr>
            <p:ph type="ftr" sz="quarter" idx="3"/>
          </p:nvPr>
        </p:nvSpPr>
        <p:spPr>
          <a:xfrm>
            <a:off x="2819400" y="6477001"/>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7" name="Slide Number Placeholder 4"/>
          <p:cNvSpPr>
            <a:spLocks noGrp="1"/>
          </p:cNvSpPr>
          <p:nvPr>
            <p:ph type="sldNum" sz="quarter" idx="4"/>
          </p:nvPr>
        </p:nvSpPr>
        <p:spPr>
          <a:xfrm>
            <a:off x="65532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5</a:t>
            </a:fld>
            <a:endParaRPr lang="en-US" dirty="0"/>
          </a:p>
        </p:txBody>
      </p:sp>
    </p:spTree>
    <p:extLst>
      <p:ext uri="{BB962C8B-B14F-4D97-AF65-F5344CB8AC3E}">
        <p14:creationId xmlns:p14="http://schemas.microsoft.com/office/powerpoint/2010/main" val="3983107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Emergency Response Teams </a:t>
            </a:r>
            <a:r>
              <a:rPr lang="en-US" sz="2800" dirty="0" smtClean="0"/>
              <a:t>(ERT)</a:t>
            </a:r>
          </a:p>
        </p:txBody>
      </p:sp>
      <p:sp>
        <p:nvSpPr>
          <p:cNvPr id="4" name="Content Placeholder 3"/>
          <p:cNvSpPr>
            <a:spLocks noGrp="1"/>
          </p:cNvSpPr>
          <p:nvPr>
            <p:ph idx="1"/>
          </p:nvPr>
        </p:nvSpPr>
        <p:spPr>
          <a:xfrm>
            <a:off x="228600" y="1371601"/>
            <a:ext cx="4191000" cy="1981200"/>
          </a:xfrm>
          <a:solidFill>
            <a:schemeClr val="bg1">
              <a:lumMod val="95000"/>
            </a:schemeClr>
          </a:solidFill>
          <a:ln>
            <a:solidFill>
              <a:schemeClr val="accent4">
                <a:lumMod val="50000"/>
              </a:schemeClr>
            </a:solidFill>
          </a:ln>
        </p:spPr>
        <p:txBody>
          <a:bodyPr wrap="none" rtlCol="0">
            <a:normAutofit/>
          </a:bodyPr>
          <a:lstStyle/>
          <a:p>
            <a:pPr marL="0" indent="0" algn="ctr" eaLnBrk="1" fontAlgn="auto" hangingPunct="1">
              <a:spcAft>
                <a:spcPts val="0"/>
              </a:spcAft>
              <a:buFont typeface="Arial" pitchFamily="34" charset="0"/>
              <a:buNone/>
              <a:defRPr/>
            </a:pPr>
            <a:r>
              <a:rPr lang="en-US" sz="2000" b="1" dirty="0" smtClean="0"/>
              <a:t>Parade</a:t>
            </a:r>
          </a:p>
          <a:p>
            <a:pPr eaLnBrk="1" fontAlgn="auto" hangingPunct="1">
              <a:spcAft>
                <a:spcPts val="0"/>
              </a:spcAft>
              <a:buFont typeface="Arial" pitchFamily="34" charset="0"/>
              <a:buChar char="•"/>
              <a:defRPr/>
            </a:pPr>
            <a:r>
              <a:rPr lang="en-US" sz="1200" dirty="0" smtClean="0"/>
              <a:t>Parade Chair	         Martha Plaza</a:t>
            </a:r>
          </a:p>
          <a:p>
            <a:pPr eaLnBrk="1" fontAlgn="auto" hangingPunct="1">
              <a:spcAft>
                <a:spcPts val="0"/>
              </a:spcAft>
              <a:buFont typeface="Arial" pitchFamily="34" charset="0"/>
              <a:buChar char="•"/>
              <a:defRPr/>
            </a:pPr>
            <a:r>
              <a:rPr lang="en-US" sz="1200" dirty="0" smtClean="0"/>
              <a:t>Board Supervisor	         Malcolm Carey</a:t>
            </a:r>
            <a:endParaRPr lang="en-US" sz="1200" dirty="0"/>
          </a:p>
          <a:p>
            <a:pPr eaLnBrk="1" fontAlgn="auto" hangingPunct="1">
              <a:spcAft>
                <a:spcPts val="0"/>
              </a:spcAft>
              <a:buFont typeface="Arial" pitchFamily="34" charset="0"/>
              <a:buChar char="•"/>
              <a:defRPr/>
            </a:pPr>
            <a:r>
              <a:rPr lang="en-US" sz="1200" dirty="0" smtClean="0"/>
              <a:t>Boston Police Liaison</a:t>
            </a:r>
            <a:r>
              <a:rPr lang="en-US" sz="1200" dirty="0"/>
              <a:t>	 </a:t>
            </a:r>
            <a:r>
              <a:rPr lang="en-US" sz="1200" dirty="0" smtClean="0"/>
              <a:t>        Javier Pagan</a:t>
            </a:r>
            <a:endParaRPr lang="en-US" sz="1200" dirty="0"/>
          </a:p>
          <a:p>
            <a:pPr eaLnBrk="1" fontAlgn="auto" hangingPunct="1">
              <a:spcAft>
                <a:spcPts val="0"/>
              </a:spcAft>
              <a:buFont typeface="Arial" pitchFamily="34" charset="0"/>
              <a:buChar char="•"/>
              <a:defRPr/>
            </a:pPr>
            <a:r>
              <a:rPr lang="en-US" sz="1200" dirty="0" smtClean="0"/>
              <a:t>Boston Police  Supervisor	</a:t>
            </a:r>
            <a:endParaRPr lang="en-US" sz="1200" dirty="0"/>
          </a:p>
          <a:p>
            <a:pPr eaLnBrk="1" fontAlgn="auto" hangingPunct="1">
              <a:spcAft>
                <a:spcPts val="0"/>
              </a:spcAft>
              <a:buFont typeface="Arial" pitchFamily="34" charset="0"/>
              <a:buChar char="•"/>
              <a:defRPr/>
            </a:pPr>
            <a:r>
              <a:rPr lang="en-US" sz="1200" dirty="0" smtClean="0"/>
              <a:t>EMT Supervisor	</a:t>
            </a:r>
          </a:p>
          <a:p>
            <a:pPr eaLnBrk="1" fontAlgn="auto" hangingPunct="1">
              <a:spcAft>
                <a:spcPts val="0"/>
              </a:spcAft>
              <a:buFont typeface="Arial" pitchFamily="34" charset="0"/>
              <a:buChar char="•"/>
              <a:defRPr/>
            </a:pPr>
            <a:r>
              <a:rPr lang="en-US" sz="1200" dirty="0" smtClean="0"/>
              <a:t>Special Events Director           </a:t>
            </a:r>
            <a:r>
              <a:rPr lang="en-US" sz="1200" dirty="0" err="1" smtClean="0"/>
              <a:t>Patte</a:t>
            </a:r>
            <a:r>
              <a:rPr lang="en-US" sz="1200" dirty="0" smtClean="0"/>
              <a:t> </a:t>
            </a:r>
            <a:r>
              <a:rPr lang="en-US" sz="1200" dirty="0" err="1" smtClean="0"/>
              <a:t>Pappa</a:t>
            </a:r>
            <a:endParaRPr lang="en-US" sz="1200" dirty="0"/>
          </a:p>
          <a:p>
            <a:pPr eaLnBrk="1" fontAlgn="auto" hangingPunct="1">
              <a:spcAft>
                <a:spcPts val="0"/>
              </a:spcAft>
              <a:buFont typeface="Arial" pitchFamily="34" charset="0"/>
              <a:buChar char="•"/>
              <a:defRPr/>
            </a:pPr>
            <a:r>
              <a:rPr lang="en-US" sz="1200" dirty="0" smtClean="0"/>
              <a:t>Pride President	         Linda J. DeMarco</a:t>
            </a:r>
          </a:p>
        </p:txBody>
      </p:sp>
      <p:sp>
        <p:nvSpPr>
          <p:cNvPr id="12" name="Content Placeholder 3"/>
          <p:cNvSpPr>
            <a:spLocks noGrp="1"/>
          </p:cNvSpPr>
          <p:nvPr>
            <p:ph sz="half" idx="4294967295"/>
          </p:nvPr>
        </p:nvSpPr>
        <p:spPr>
          <a:xfrm>
            <a:off x="4724400" y="1371600"/>
            <a:ext cx="4191000" cy="1981200"/>
          </a:xfrm>
          <a:solidFill>
            <a:schemeClr val="bg1">
              <a:lumMod val="95000"/>
            </a:schemeClr>
          </a:solidFill>
          <a:ln>
            <a:solidFill>
              <a:schemeClr val="accent4">
                <a:lumMod val="50000"/>
              </a:schemeClr>
            </a:solidFill>
          </a:ln>
        </p:spPr>
        <p:txBody>
          <a:bodyPr wrap="none" rtlCol="0">
            <a:normAutofit/>
          </a:bodyPr>
          <a:lstStyle/>
          <a:p>
            <a:pPr marL="0" indent="0" algn="ctr" eaLnBrk="1" fontAlgn="auto" hangingPunct="1">
              <a:spcAft>
                <a:spcPts val="0"/>
              </a:spcAft>
              <a:buFont typeface="Arial" pitchFamily="34" charset="0"/>
              <a:buNone/>
              <a:defRPr/>
            </a:pPr>
            <a:r>
              <a:rPr lang="en-US" sz="2000" b="1" dirty="0" smtClean="0"/>
              <a:t>Festival</a:t>
            </a:r>
            <a:endParaRPr lang="en-US" sz="2000" dirty="0"/>
          </a:p>
          <a:p>
            <a:pPr eaLnBrk="1" fontAlgn="auto" hangingPunct="1">
              <a:spcAft>
                <a:spcPts val="0"/>
              </a:spcAft>
              <a:buFont typeface="Arial" pitchFamily="34" charset="0"/>
              <a:buChar char="•"/>
              <a:defRPr/>
            </a:pPr>
            <a:r>
              <a:rPr lang="en-US" sz="1200" dirty="0" smtClean="0"/>
              <a:t>Festival Chair	           Jonathan </a:t>
            </a:r>
            <a:r>
              <a:rPr lang="en-US" sz="1200" dirty="0" err="1" smtClean="0"/>
              <a:t>Kindron</a:t>
            </a:r>
            <a:endParaRPr lang="en-US" sz="1200" dirty="0" smtClean="0"/>
          </a:p>
          <a:p>
            <a:pPr eaLnBrk="1" fontAlgn="auto" hangingPunct="1">
              <a:spcAft>
                <a:spcPts val="0"/>
              </a:spcAft>
              <a:buFont typeface="Arial" pitchFamily="34" charset="0"/>
              <a:buChar char="•"/>
              <a:defRPr/>
            </a:pPr>
            <a:r>
              <a:rPr lang="en-US" sz="1200" dirty="0" smtClean="0"/>
              <a:t>Board Supervisor	           Linda J. DeMarco</a:t>
            </a:r>
            <a:endParaRPr lang="en-US" sz="1200" dirty="0"/>
          </a:p>
          <a:p>
            <a:pPr eaLnBrk="1" fontAlgn="auto" hangingPunct="1">
              <a:spcAft>
                <a:spcPts val="0"/>
              </a:spcAft>
              <a:buFont typeface="Arial" pitchFamily="34" charset="0"/>
              <a:buChar char="•"/>
              <a:defRPr/>
            </a:pPr>
            <a:r>
              <a:rPr lang="en-US" sz="1200" dirty="0" smtClean="0"/>
              <a:t>Boston Police Liaison	           Javier Pagan</a:t>
            </a:r>
            <a:endParaRPr lang="en-US" sz="1200" dirty="0"/>
          </a:p>
          <a:p>
            <a:pPr eaLnBrk="1" fontAlgn="auto" hangingPunct="1">
              <a:spcAft>
                <a:spcPts val="0"/>
              </a:spcAft>
              <a:buFont typeface="Arial" pitchFamily="34" charset="0"/>
              <a:buChar char="•"/>
              <a:defRPr/>
            </a:pPr>
            <a:r>
              <a:rPr lang="en-US" sz="1200" dirty="0" smtClean="0"/>
              <a:t>Boston Police  Supervisor	</a:t>
            </a:r>
            <a:endParaRPr lang="en-US" sz="1200" dirty="0"/>
          </a:p>
          <a:p>
            <a:pPr eaLnBrk="1" fontAlgn="auto" hangingPunct="1">
              <a:spcAft>
                <a:spcPts val="0"/>
              </a:spcAft>
              <a:buFont typeface="Arial" pitchFamily="34" charset="0"/>
              <a:buChar char="•"/>
              <a:defRPr/>
            </a:pPr>
            <a:r>
              <a:rPr lang="en-US" sz="1200" dirty="0" smtClean="0"/>
              <a:t>EMT Supervisor	</a:t>
            </a:r>
          </a:p>
          <a:p>
            <a:pPr eaLnBrk="1" fontAlgn="auto" hangingPunct="1">
              <a:spcAft>
                <a:spcPts val="0"/>
              </a:spcAft>
              <a:buFont typeface="Arial" pitchFamily="34" charset="0"/>
              <a:buChar char="•"/>
              <a:defRPr/>
            </a:pPr>
            <a:r>
              <a:rPr lang="en-US" sz="1200" dirty="0" smtClean="0"/>
              <a:t>City Hall Plaza Supervisor         Lisa </a:t>
            </a:r>
            <a:r>
              <a:rPr lang="en-US" sz="1200" dirty="0" err="1" smtClean="0"/>
              <a:t>Lamberti</a:t>
            </a:r>
            <a:endParaRPr lang="en-US" sz="1200" dirty="0"/>
          </a:p>
          <a:p>
            <a:pPr eaLnBrk="1" fontAlgn="auto" hangingPunct="1">
              <a:spcAft>
                <a:spcPts val="0"/>
              </a:spcAft>
              <a:buFont typeface="Arial" pitchFamily="34" charset="0"/>
              <a:buChar char="•"/>
              <a:defRPr/>
            </a:pPr>
            <a:r>
              <a:rPr lang="en-US" sz="1200" dirty="0" smtClean="0"/>
              <a:t>Pride President	           Linda J. DeMarco</a:t>
            </a:r>
          </a:p>
        </p:txBody>
      </p:sp>
      <p:sp>
        <p:nvSpPr>
          <p:cNvPr id="13" name="Content Placeholder 3"/>
          <p:cNvSpPr>
            <a:spLocks noGrp="1"/>
          </p:cNvSpPr>
          <p:nvPr>
            <p:ph sz="half" idx="4294967295"/>
          </p:nvPr>
        </p:nvSpPr>
        <p:spPr>
          <a:xfrm>
            <a:off x="228600" y="3733800"/>
            <a:ext cx="4191000" cy="1981200"/>
          </a:xfrm>
          <a:solidFill>
            <a:schemeClr val="bg1">
              <a:lumMod val="95000"/>
            </a:schemeClr>
          </a:solidFill>
          <a:ln>
            <a:solidFill>
              <a:schemeClr val="accent4">
                <a:lumMod val="50000"/>
              </a:schemeClr>
            </a:solidFill>
          </a:ln>
        </p:spPr>
        <p:txBody>
          <a:bodyPr wrap="none" rtlCol="0">
            <a:normAutofit/>
          </a:bodyPr>
          <a:lstStyle/>
          <a:p>
            <a:pPr marL="0" indent="0" algn="ctr" eaLnBrk="1" fontAlgn="auto" hangingPunct="1">
              <a:spcAft>
                <a:spcPts val="0"/>
              </a:spcAft>
              <a:buFont typeface="Arial" pitchFamily="34" charset="0"/>
              <a:buNone/>
              <a:defRPr/>
            </a:pPr>
            <a:r>
              <a:rPr lang="en-US" sz="2000" b="1" dirty="0" smtClean="0"/>
              <a:t>Block Party – JP Edition</a:t>
            </a:r>
            <a:endParaRPr lang="en-US" sz="1200" dirty="0"/>
          </a:p>
          <a:p>
            <a:pPr eaLnBrk="1" fontAlgn="auto" hangingPunct="1">
              <a:spcAft>
                <a:spcPts val="0"/>
              </a:spcAft>
              <a:buFont typeface="Arial" pitchFamily="34" charset="0"/>
              <a:buChar char="•"/>
              <a:defRPr/>
            </a:pPr>
            <a:r>
              <a:rPr lang="en-US" sz="1200" dirty="0" smtClean="0"/>
              <a:t>Block Party Chair	        </a:t>
            </a:r>
            <a:r>
              <a:rPr lang="en-US" sz="1200" dirty="0" err="1" smtClean="0"/>
              <a:t>Jaiy</a:t>
            </a:r>
            <a:r>
              <a:rPr lang="en-US" sz="1200" dirty="0" smtClean="0"/>
              <a:t> Dickerson</a:t>
            </a:r>
          </a:p>
          <a:p>
            <a:pPr eaLnBrk="1" fontAlgn="auto" hangingPunct="1">
              <a:spcAft>
                <a:spcPts val="0"/>
              </a:spcAft>
              <a:buFont typeface="Arial" pitchFamily="34" charset="0"/>
              <a:buChar char="•"/>
              <a:defRPr/>
            </a:pPr>
            <a:r>
              <a:rPr lang="en-US" sz="1200" dirty="0" smtClean="0"/>
              <a:t>Board Supervisor	        Malcolm Carey</a:t>
            </a:r>
            <a:endParaRPr lang="en-US" sz="1200" dirty="0"/>
          </a:p>
          <a:p>
            <a:pPr eaLnBrk="1" fontAlgn="auto" hangingPunct="1">
              <a:spcAft>
                <a:spcPts val="0"/>
              </a:spcAft>
              <a:buFont typeface="Arial" pitchFamily="34" charset="0"/>
              <a:buChar char="•"/>
              <a:defRPr/>
            </a:pPr>
            <a:r>
              <a:rPr lang="en-US" sz="1200" dirty="0" smtClean="0"/>
              <a:t>Boston Police Liaison</a:t>
            </a:r>
            <a:r>
              <a:rPr lang="en-US" sz="1200" dirty="0"/>
              <a:t>	 </a:t>
            </a:r>
            <a:r>
              <a:rPr lang="en-US" sz="1200" dirty="0" smtClean="0"/>
              <a:t>       Javier Pagan</a:t>
            </a:r>
            <a:endParaRPr lang="en-US" sz="1200" dirty="0"/>
          </a:p>
          <a:p>
            <a:pPr eaLnBrk="1" fontAlgn="auto" hangingPunct="1">
              <a:spcAft>
                <a:spcPts val="0"/>
              </a:spcAft>
              <a:buFont typeface="Arial" pitchFamily="34" charset="0"/>
              <a:buChar char="•"/>
              <a:defRPr/>
            </a:pPr>
            <a:r>
              <a:rPr lang="en-US" sz="1200" dirty="0" smtClean="0"/>
              <a:t>Boston Police  Supervisor	</a:t>
            </a:r>
            <a:endParaRPr lang="en-US" sz="1200" dirty="0"/>
          </a:p>
          <a:p>
            <a:pPr eaLnBrk="1" fontAlgn="auto" hangingPunct="1">
              <a:spcAft>
                <a:spcPts val="0"/>
              </a:spcAft>
              <a:buFont typeface="Arial" pitchFamily="34" charset="0"/>
              <a:buChar char="•"/>
              <a:defRPr/>
            </a:pPr>
            <a:r>
              <a:rPr lang="en-US" sz="1200" dirty="0" smtClean="0"/>
              <a:t>EMT Supervisor	</a:t>
            </a:r>
            <a:endParaRPr lang="en-US" sz="1200" dirty="0"/>
          </a:p>
          <a:p>
            <a:pPr eaLnBrk="1" fontAlgn="auto" hangingPunct="1">
              <a:spcAft>
                <a:spcPts val="0"/>
              </a:spcAft>
              <a:buFont typeface="Arial" pitchFamily="34" charset="0"/>
              <a:buChar char="•"/>
              <a:defRPr/>
            </a:pPr>
            <a:r>
              <a:rPr lang="en-US" sz="1200" dirty="0"/>
              <a:t>Special Events </a:t>
            </a:r>
            <a:r>
              <a:rPr lang="en-US" sz="1200" dirty="0" smtClean="0"/>
              <a:t>Director          </a:t>
            </a:r>
            <a:r>
              <a:rPr lang="en-US" sz="1200" dirty="0" err="1" smtClean="0"/>
              <a:t>Patte</a:t>
            </a:r>
            <a:r>
              <a:rPr lang="en-US" sz="1200" dirty="0" smtClean="0"/>
              <a:t> </a:t>
            </a:r>
            <a:r>
              <a:rPr lang="en-US" sz="1200" dirty="0" err="1"/>
              <a:t>Pappa</a:t>
            </a:r>
            <a:endParaRPr lang="en-US" sz="1200" dirty="0"/>
          </a:p>
          <a:p>
            <a:pPr eaLnBrk="1" fontAlgn="auto" hangingPunct="1">
              <a:spcAft>
                <a:spcPts val="0"/>
              </a:spcAft>
              <a:buFont typeface="Arial" pitchFamily="34" charset="0"/>
              <a:buChar char="•"/>
              <a:defRPr/>
            </a:pPr>
            <a:r>
              <a:rPr lang="en-US" sz="1200" dirty="0" smtClean="0"/>
              <a:t>Pride President	        Linda J. DeMarco</a:t>
            </a:r>
          </a:p>
        </p:txBody>
      </p:sp>
      <p:sp>
        <p:nvSpPr>
          <p:cNvPr id="15" name="Content Placeholder 3"/>
          <p:cNvSpPr>
            <a:spLocks noGrp="1"/>
          </p:cNvSpPr>
          <p:nvPr>
            <p:ph sz="half" idx="4294967295"/>
          </p:nvPr>
        </p:nvSpPr>
        <p:spPr>
          <a:xfrm>
            <a:off x="4724400" y="3733800"/>
            <a:ext cx="4191000" cy="1981200"/>
          </a:xfrm>
          <a:solidFill>
            <a:schemeClr val="bg1">
              <a:lumMod val="95000"/>
            </a:schemeClr>
          </a:solidFill>
          <a:ln>
            <a:solidFill>
              <a:schemeClr val="accent4">
                <a:lumMod val="50000"/>
              </a:schemeClr>
            </a:solidFill>
          </a:ln>
        </p:spPr>
        <p:txBody>
          <a:bodyPr wrap="none" rtlCol="0">
            <a:noAutofit/>
          </a:bodyPr>
          <a:lstStyle/>
          <a:p>
            <a:pPr marL="0" indent="0" algn="ctr" eaLnBrk="1" fontAlgn="auto" hangingPunct="1">
              <a:spcAft>
                <a:spcPts val="0"/>
              </a:spcAft>
              <a:buFont typeface="Arial" pitchFamily="34" charset="0"/>
              <a:buNone/>
              <a:defRPr/>
            </a:pPr>
            <a:r>
              <a:rPr lang="en-US" sz="2000" b="1" dirty="0" smtClean="0"/>
              <a:t>Block Party – Back Bay Edition</a:t>
            </a:r>
          </a:p>
          <a:p>
            <a:pPr eaLnBrk="1" fontAlgn="auto" hangingPunct="1">
              <a:spcAft>
                <a:spcPts val="0"/>
              </a:spcAft>
              <a:buFont typeface="Arial" pitchFamily="34" charset="0"/>
              <a:buChar char="•"/>
              <a:defRPr/>
            </a:pPr>
            <a:r>
              <a:rPr lang="en-US" sz="1200" dirty="0" smtClean="0"/>
              <a:t>Block Party Chair	          Rob </a:t>
            </a:r>
            <a:r>
              <a:rPr lang="en-US" sz="1200" dirty="0" err="1" smtClean="0"/>
              <a:t>Zuromski</a:t>
            </a:r>
            <a:endParaRPr lang="en-US" sz="1200" dirty="0" smtClean="0"/>
          </a:p>
          <a:p>
            <a:pPr eaLnBrk="1" fontAlgn="auto" hangingPunct="1">
              <a:spcAft>
                <a:spcPts val="0"/>
              </a:spcAft>
              <a:buFont typeface="Arial" pitchFamily="34" charset="0"/>
              <a:buChar char="•"/>
              <a:defRPr/>
            </a:pPr>
            <a:r>
              <a:rPr lang="en-US" sz="1200" dirty="0" smtClean="0"/>
              <a:t>Board Supervisor	          Sylvain Bruni</a:t>
            </a:r>
            <a:endParaRPr lang="en-US" sz="1200" dirty="0"/>
          </a:p>
          <a:p>
            <a:pPr eaLnBrk="1" fontAlgn="auto" hangingPunct="1">
              <a:spcAft>
                <a:spcPts val="0"/>
              </a:spcAft>
              <a:buFont typeface="Arial" pitchFamily="34" charset="0"/>
              <a:buChar char="•"/>
              <a:defRPr/>
            </a:pPr>
            <a:r>
              <a:rPr lang="en-US" sz="1200" dirty="0" smtClean="0"/>
              <a:t>Boston Police Liaison</a:t>
            </a:r>
            <a:r>
              <a:rPr lang="en-US" sz="1200" dirty="0"/>
              <a:t>	</a:t>
            </a:r>
            <a:r>
              <a:rPr lang="en-US" sz="1200" dirty="0" smtClean="0"/>
              <a:t>          Javier Pagan</a:t>
            </a:r>
          </a:p>
          <a:p>
            <a:pPr eaLnBrk="1" fontAlgn="auto" hangingPunct="1">
              <a:spcAft>
                <a:spcPts val="0"/>
              </a:spcAft>
              <a:buFont typeface="Arial" pitchFamily="34" charset="0"/>
              <a:buChar char="•"/>
              <a:defRPr/>
            </a:pPr>
            <a:r>
              <a:rPr lang="en-US" sz="1200" dirty="0" smtClean="0"/>
              <a:t>Boston Police  Supervisor	</a:t>
            </a:r>
            <a:endParaRPr lang="en-US" sz="1200" dirty="0"/>
          </a:p>
          <a:p>
            <a:pPr eaLnBrk="1" fontAlgn="auto" hangingPunct="1">
              <a:spcAft>
                <a:spcPts val="0"/>
              </a:spcAft>
              <a:buFont typeface="Arial" pitchFamily="34" charset="0"/>
              <a:buChar char="•"/>
              <a:defRPr/>
            </a:pPr>
            <a:r>
              <a:rPr lang="en-US" sz="1200" dirty="0" smtClean="0"/>
              <a:t>EMT Supervisor	</a:t>
            </a:r>
            <a:endParaRPr lang="en-US" sz="1200" dirty="0"/>
          </a:p>
          <a:p>
            <a:pPr eaLnBrk="1" fontAlgn="auto" hangingPunct="1">
              <a:spcAft>
                <a:spcPts val="0"/>
              </a:spcAft>
              <a:buFont typeface="Arial" pitchFamily="34" charset="0"/>
              <a:buChar char="•"/>
              <a:defRPr/>
            </a:pPr>
            <a:r>
              <a:rPr lang="en-US" sz="1200" dirty="0"/>
              <a:t>Special Events </a:t>
            </a:r>
            <a:r>
              <a:rPr lang="en-US" sz="1200" dirty="0" smtClean="0"/>
              <a:t>Director             </a:t>
            </a:r>
            <a:r>
              <a:rPr lang="en-US" sz="1200" dirty="0" err="1" smtClean="0"/>
              <a:t>Patte</a:t>
            </a:r>
            <a:r>
              <a:rPr lang="en-US" sz="1200" dirty="0" smtClean="0"/>
              <a:t> </a:t>
            </a:r>
            <a:r>
              <a:rPr lang="en-US" sz="1200" dirty="0" err="1"/>
              <a:t>Pappa</a:t>
            </a:r>
            <a:endParaRPr lang="en-US" sz="1200" dirty="0"/>
          </a:p>
          <a:p>
            <a:pPr eaLnBrk="1" fontAlgn="auto" hangingPunct="1">
              <a:spcAft>
                <a:spcPts val="0"/>
              </a:spcAft>
              <a:buFont typeface="Arial" pitchFamily="34" charset="0"/>
              <a:buChar char="•"/>
              <a:defRPr/>
            </a:pPr>
            <a:r>
              <a:rPr lang="en-US" sz="1200" dirty="0" smtClean="0"/>
              <a:t>Pride President	           Linda J DeMarco</a:t>
            </a:r>
          </a:p>
        </p:txBody>
      </p:sp>
      <p:sp>
        <p:nvSpPr>
          <p:cNvPr id="10"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11"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6</a:t>
            </a:fld>
            <a:endParaRPr lang="en-US" dirty="0"/>
          </a:p>
        </p:txBody>
      </p:sp>
      <p:sp>
        <p:nvSpPr>
          <p:cNvPr id="9" name="Rectangle 8"/>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6"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Emergency Evacuation Plan</a:t>
            </a:r>
          </a:p>
        </p:txBody>
      </p:sp>
      <p:sp>
        <p:nvSpPr>
          <p:cNvPr id="3" name="Content Placeholder 2"/>
          <p:cNvSpPr>
            <a:spLocks noGrp="1"/>
          </p:cNvSpPr>
          <p:nvPr>
            <p:ph idx="1"/>
          </p:nvPr>
        </p:nvSpPr>
        <p:spPr/>
        <p:txBody>
          <a:bodyPr rtlCol="0">
            <a:normAutofit/>
          </a:bodyPr>
          <a:lstStyle/>
          <a:p>
            <a:pPr algn="just" eaLnBrk="1" fontAlgn="auto" hangingPunct="1">
              <a:spcAft>
                <a:spcPts val="0"/>
              </a:spcAft>
              <a:buFont typeface="+mj-lt"/>
              <a:buAutoNum type="arabicPeriod"/>
              <a:defRPr/>
            </a:pPr>
            <a:r>
              <a:rPr lang="en-US" sz="1600" dirty="0" smtClean="0"/>
              <a:t>The event chair or the board supervisor on the ERT informs dispatch of the area to evacuate. This information can only come from one of these two individuals or from the Boston Police or Boston Fire Department.</a:t>
            </a:r>
          </a:p>
          <a:p>
            <a:pPr algn="just" eaLnBrk="1" fontAlgn="auto" hangingPunct="1">
              <a:spcAft>
                <a:spcPts val="0"/>
              </a:spcAft>
              <a:buFont typeface="+mj-lt"/>
              <a:buAutoNum type="arabicPeriod"/>
              <a:defRPr/>
            </a:pPr>
            <a:r>
              <a:rPr lang="en-US" sz="1600" dirty="0" smtClean="0"/>
              <a:t>All entertainment stops and the event chair or the board supervisor makes announcements per the </a:t>
            </a:r>
            <a:r>
              <a:rPr lang="en-US" sz="1600" b="1" u="sng" dirty="0" smtClean="0"/>
              <a:t>Emergency Announcement Plan</a:t>
            </a:r>
            <a:r>
              <a:rPr lang="en-US" sz="1600" dirty="0" smtClean="0"/>
              <a:t>, directing </a:t>
            </a:r>
            <a:r>
              <a:rPr lang="en-US" sz="1600" dirty="0"/>
              <a:t>people to the nearest open space away from the </a:t>
            </a:r>
            <a:r>
              <a:rPr lang="en-US" sz="1600" dirty="0" smtClean="0"/>
              <a:t>incident or emergency exits in case of evacuation.  </a:t>
            </a:r>
          </a:p>
          <a:p>
            <a:pPr algn="just" eaLnBrk="1" fontAlgn="auto" hangingPunct="1">
              <a:spcAft>
                <a:spcPts val="0"/>
              </a:spcAft>
              <a:buFont typeface="+mj-lt"/>
              <a:buAutoNum type="arabicPeriod"/>
              <a:defRPr/>
            </a:pPr>
            <a:r>
              <a:rPr lang="en-US" sz="1600" dirty="0" smtClean="0"/>
              <a:t>All members of the ERT and Security Staff go to their emergency assignments (per the following event maps).</a:t>
            </a:r>
          </a:p>
          <a:p>
            <a:pPr algn="just" eaLnBrk="1" fontAlgn="auto" hangingPunct="1">
              <a:spcAft>
                <a:spcPts val="0"/>
              </a:spcAft>
              <a:buFont typeface="+mj-lt"/>
              <a:buAutoNum type="arabicPeriod"/>
              <a:defRPr/>
            </a:pPr>
            <a:r>
              <a:rPr lang="en-US" sz="1600" dirty="0" smtClean="0"/>
              <a:t>Volunteers assist in the evacuation by directing people to the nearest open space or emergency exit. ERT coordinate personnel </a:t>
            </a:r>
            <a:r>
              <a:rPr lang="en-US" sz="1600" dirty="0"/>
              <a:t>to secure the evacuated area until the situation has been declared </a:t>
            </a:r>
            <a:r>
              <a:rPr lang="en-US" sz="1600" dirty="0" smtClean="0"/>
              <a:t>resolved by the proper authority.</a:t>
            </a:r>
          </a:p>
          <a:p>
            <a:pPr algn="just" eaLnBrk="1" fontAlgn="auto" hangingPunct="1">
              <a:spcAft>
                <a:spcPts val="0"/>
              </a:spcAft>
              <a:buFont typeface="+mj-lt"/>
              <a:buAutoNum type="arabicPeriod"/>
              <a:defRPr/>
            </a:pPr>
            <a:r>
              <a:rPr lang="en-US" sz="1600" dirty="0" smtClean="0"/>
              <a:t>People are not allowed </a:t>
            </a:r>
            <a:r>
              <a:rPr lang="en-US" sz="1600" dirty="0"/>
              <a:t>to re‑enter an evacuated area until the Police and the ERT have given the all clear. </a:t>
            </a:r>
            <a:r>
              <a:rPr lang="en-US" sz="1600" dirty="0" smtClean="0"/>
              <a:t>Whatever </a:t>
            </a:r>
            <a:r>
              <a:rPr lang="en-US" sz="1600" dirty="0"/>
              <a:t>the circumstances, any message regarding re‑entry can only be authorized by the </a:t>
            </a:r>
            <a:r>
              <a:rPr lang="en-US" sz="1600" dirty="0" smtClean="0"/>
              <a:t>event chair or the board supervisor, is to be </a:t>
            </a:r>
            <a:r>
              <a:rPr lang="en-US" sz="1600" dirty="0"/>
              <a:t>broadcast </a:t>
            </a:r>
            <a:r>
              <a:rPr lang="en-US" sz="1600" dirty="0" smtClean="0"/>
              <a:t>over radios.</a:t>
            </a:r>
            <a:endParaRPr lang="en-US" sz="1600" dirty="0"/>
          </a:p>
          <a:p>
            <a:pPr algn="just" eaLnBrk="1" fontAlgn="auto" hangingPunct="1">
              <a:spcAft>
                <a:spcPts val="0"/>
              </a:spcAft>
              <a:buFont typeface="Arial" pitchFamily="34" charset="0"/>
              <a:buChar char="•"/>
              <a:defRPr/>
            </a:pPr>
            <a:endParaRPr lang="en-US" dirty="0"/>
          </a:p>
        </p:txBody>
      </p:sp>
      <p:sp>
        <p:nvSpPr>
          <p:cNvPr id="7"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8"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7</a:t>
            </a:fld>
            <a:endParaRPr lang="en-US"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0"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Emergency Announcement Plan</a:t>
            </a:r>
          </a:p>
        </p:txBody>
      </p:sp>
      <p:sp>
        <p:nvSpPr>
          <p:cNvPr id="26626" name="Content Placeholder 2"/>
          <p:cNvSpPr>
            <a:spLocks noGrp="1"/>
          </p:cNvSpPr>
          <p:nvPr>
            <p:ph idx="1"/>
          </p:nvPr>
        </p:nvSpPr>
        <p:spPr/>
        <p:txBody>
          <a:bodyPr/>
          <a:lstStyle/>
          <a:p>
            <a:pPr algn="just" eaLnBrk="1" hangingPunct="1">
              <a:buFont typeface="+mj-lt"/>
              <a:buAutoNum type="arabicPeriod"/>
            </a:pPr>
            <a:r>
              <a:rPr lang="en-US" sz="1600" dirty="0" smtClean="0"/>
              <a:t>At the final event orientation, the ERT designates the event chair or the board supervisor who will make the emergency announcement.</a:t>
            </a:r>
          </a:p>
          <a:p>
            <a:pPr algn="just" eaLnBrk="1" hangingPunct="1">
              <a:buFont typeface="+mj-lt"/>
              <a:buAutoNum type="arabicPeriod"/>
            </a:pPr>
            <a:r>
              <a:rPr lang="en-US" sz="1600" dirty="0" smtClean="0"/>
              <a:t>After an emergency occurs, the ERT informs Security Staff, event volunteers and representatives from agencies present on the premises of the upcoming emergency announcement. Security Staff and event volunteers are asked to go to their emergency assignments.</a:t>
            </a:r>
          </a:p>
          <a:p>
            <a:pPr algn="just" eaLnBrk="1" hangingPunct="1">
              <a:buFont typeface="+mj-lt"/>
              <a:buAutoNum type="arabicPeriod"/>
            </a:pPr>
            <a:r>
              <a:rPr lang="en-US" sz="1600" dirty="0" smtClean="0"/>
              <a:t>The event chair or the board supervisor makes the emergency announcement over the public address system available at the event.</a:t>
            </a:r>
          </a:p>
        </p:txBody>
      </p:sp>
      <p:sp>
        <p:nvSpPr>
          <p:cNvPr id="7"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8"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8</a:t>
            </a:fld>
            <a:endParaRPr lang="en-US"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0"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Emergency Announcement</a:t>
            </a:r>
          </a:p>
        </p:txBody>
      </p:sp>
      <p:sp>
        <p:nvSpPr>
          <p:cNvPr id="3" name="Content Placeholder 2"/>
          <p:cNvSpPr>
            <a:spLocks noGrp="1"/>
          </p:cNvSpPr>
          <p:nvPr>
            <p:ph idx="1"/>
          </p:nvPr>
        </p:nvSpPr>
        <p:spPr>
          <a:xfrm>
            <a:off x="457200" y="1600200"/>
            <a:ext cx="8229600" cy="4876800"/>
          </a:xfrm>
        </p:spPr>
        <p:txBody>
          <a:bodyPr rtlCol="0">
            <a:normAutofit lnSpcReduction="10000"/>
          </a:bodyPr>
          <a:lstStyle/>
          <a:p>
            <a:pPr marL="0" indent="0" algn="just" eaLnBrk="1" fontAlgn="auto" hangingPunct="1">
              <a:spcAft>
                <a:spcPts val="0"/>
              </a:spcAft>
              <a:buFont typeface="Arial" pitchFamily="34" charset="0"/>
              <a:buNone/>
              <a:defRPr/>
            </a:pPr>
            <a:r>
              <a:rPr lang="en-US" sz="2400" i="1" dirty="0"/>
              <a:t>"THIS IS AN IMPORTANT MESSAGE THAT AFFECTS ALL OF </a:t>
            </a:r>
            <a:r>
              <a:rPr lang="en-US" sz="2400" i="1" dirty="0" smtClean="0"/>
              <a:t>YOU.”</a:t>
            </a:r>
          </a:p>
          <a:p>
            <a:pPr marL="0" indent="0" algn="just" eaLnBrk="1" fontAlgn="auto" hangingPunct="1">
              <a:spcAft>
                <a:spcPts val="0"/>
              </a:spcAft>
              <a:buFont typeface="Arial" pitchFamily="34" charset="0"/>
              <a:buNone/>
              <a:defRPr/>
            </a:pPr>
            <a:endParaRPr lang="en-US" sz="2400" i="1" dirty="0" smtClean="0"/>
          </a:p>
          <a:p>
            <a:pPr marL="0" indent="0" algn="just" eaLnBrk="1" fontAlgn="auto" hangingPunct="1">
              <a:spcAft>
                <a:spcPts val="0"/>
              </a:spcAft>
              <a:buFont typeface="Arial" pitchFamily="34" charset="0"/>
              <a:buNone/>
              <a:defRPr/>
            </a:pPr>
            <a:r>
              <a:rPr lang="en-US" sz="2400" i="1" dirty="0" smtClean="0"/>
              <a:t>“IT </a:t>
            </a:r>
            <a:r>
              <a:rPr lang="en-US" sz="2400" i="1" dirty="0"/>
              <a:t>IS NECESSARY TO EVACUATE </a:t>
            </a:r>
            <a:r>
              <a:rPr lang="en-US" sz="2400" i="1" dirty="0" smtClean="0"/>
              <a:t> [</a:t>
            </a:r>
            <a:r>
              <a:rPr lang="en-US" sz="2400" b="1" i="1" dirty="0" smtClean="0">
                <a:solidFill>
                  <a:srgbClr val="C00000"/>
                </a:solidFill>
              </a:rPr>
              <a:t>insert event name</a:t>
            </a:r>
            <a:r>
              <a:rPr lang="en-US" sz="2400" i="1" dirty="0" smtClean="0"/>
              <a:t>].”</a:t>
            </a:r>
          </a:p>
          <a:p>
            <a:pPr marL="0" indent="0" algn="just" eaLnBrk="1" fontAlgn="auto" hangingPunct="1">
              <a:spcAft>
                <a:spcPts val="0"/>
              </a:spcAft>
              <a:buFont typeface="Arial" pitchFamily="34" charset="0"/>
              <a:buNone/>
              <a:defRPr/>
            </a:pPr>
            <a:endParaRPr lang="en-US" sz="2400" i="1" dirty="0" smtClean="0"/>
          </a:p>
          <a:p>
            <a:pPr marL="0" indent="0" algn="just" eaLnBrk="1" fontAlgn="auto" hangingPunct="1">
              <a:spcAft>
                <a:spcPts val="0"/>
              </a:spcAft>
              <a:buFont typeface="Arial" pitchFamily="34" charset="0"/>
              <a:buNone/>
              <a:defRPr/>
            </a:pPr>
            <a:r>
              <a:rPr lang="en-US" sz="2400" i="1" dirty="0" smtClean="0"/>
              <a:t>“PLEASE </a:t>
            </a:r>
            <a:r>
              <a:rPr lang="en-US" sz="2400" i="1" dirty="0"/>
              <a:t>LEAVE </a:t>
            </a:r>
            <a:r>
              <a:rPr lang="en-US" sz="2400" i="1" dirty="0" smtClean="0"/>
              <a:t>IMMEDIATELY </a:t>
            </a:r>
            <a:r>
              <a:rPr lang="en-US" sz="2400" i="1" dirty="0"/>
              <a:t>BY WALKING TO THE </a:t>
            </a:r>
            <a:r>
              <a:rPr lang="en-US" sz="2400" i="1" dirty="0" smtClean="0"/>
              <a:t>NEAREST EXIT AS </a:t>
            </a:r>
            <a:r>
              <a:rPr lang="en-US" sz="2400" i="1" dirty="0"/>
              <a:t>QUICKLY AND QUIETLY AS POSSIBLE AND FOLLOW THE INSTRUCTIONS OF THE SECURITY </a:t>
            </a:r>
            <a:r>
              <a:rPr lang="en-US" sz="2400" i="1" dirty="0" smtClean="0"/>
              <a:t>STAFF AND </a:t>
            </a:r>
            <a:r>
              <a:rPr lang="en-US" sz="2400" i="1" dirty="0"/>
              <a:t>PRIDE </a:t>
            </a:r>
            <a:r>
              <a:rPr lang="en-US" sz="2400" i="1" dirty="0" smtClean="0"/>
              <a:t>VOLUNTEERS ALONG THE WAY.”</a:t>
            </a:r>
          </a:p>
          <a:p>
            <a:pPr marL="0" indent="0" algn="just" eaLnBrk="1" fontAlgn="auto" hangingPunct="1">
              <a:spcAft>
                <a:spcPts val="0"/>
              </a:spcAft>
              <a:buFont typeface="Arial" pitchFamily="34" charset="0"/>
              <a:buNone/>
              <a:defRPr/>
            </a:pPr>
            <a:endParaRPr lang="en-US" sz="2400" i="1" dirty="0" smtClean="0"/>
          </a:p>
          <a:p>
            <a:pPr marL="0" indent="0" algn="just" eaLnBrk="1" fontAlgn="auto" hangingPunct="1">
              <a:spcAft>
                <a:spcPts val="0"/>
              </a:spcAft>
              <a:buFont typeface="Arial" pitchFamily="34" charset="0"/>
              <a:buNone/>
              <a:defRPr/>
            </a:pPr>
            <a:r>
              <a:rPr lang="en-US" sz="2400" i="1" dirty="0" smtClean="0"/>
              <a:t>“THE CLOSEST [</a:t>
            </a:r>
            <a:r>
              <a:rPr lang="en-US" sz="2400" b="1" i="1" dirty="0" smtClean="0">
                <a:solidFill>
                  <a:srgbClr val="C00000"/>
                </a:solidFill>
              </a:rPr>
              <a:t>select EMERGENCY EXIT/OPEN SPACE</a:t>
            </a:r>
            <a:r>
              <a:rPr lang="en-US" sz="2400" i="1" dirty="0" smtClean="0"/>
              <a:t>] IS IN THIS DIRECTION [</a:t>
            </a:r>
            <a:r>
              <a:rPr lang="en-US" sz="2400" b="1" i="1" dirty="0" smtClean="0">
                <a:solidFill>
                  <a:srgbClr val="C00000"/>
                </a:solidFill>
              </a:rPr>
              <a:t>point or announce the direction of the closest emergency exit or open space</a:t>
            </a:r>
            <a:r>
              <a:rPr lang="en-US" sz="2400" i="1" dirty="0" smtClean="0"/>
              <a:t>].”</a:t>
            </a:r>
            <a:endParaRPr lang="en-US" sz="2400" i="1" dirty="0"/>
          </a:p>
          <a:p>
            <a:pPr eaLnBrk="1" fontAlgn="auto" hangingPunct="1">
              <a:spcAft>
                <a:spcPts val="0"/>
              </a:spcAft>
              <a:buFont typeface="Arial" pitchFamily="34" charset="0"/>
              <a:buChar char="•"/>
              <a:defRPr/>
            </a:pPr>
            <a:endParaRPr lang="en-US" i="1" dirty="0"/>
          </a:p>
        </p:txBody>
      </p:sp>
      <p:sp>
        <p:nvSpPr>
          <p:cNvPr id="7" name="Footer Placeholder 3"/>
          <p:cNvSpPr>
            <a:spLocks noGrp="1"/>
          </p:cNvSpPr>
          <p:nvPr>
            <p:ph type="ftr" sz="quarter" idx="4294967295"/>
          </p:nvPr>
        </p:nvSpPr>
        <p:spPr>
          <a:xfrm>
            <a:off x="0" y="6477000"/>
            <a:ext cx="3505200" cy="381000"/>
          </a:xfrm>
          <a:prstGeom prst="rect">
            <a:avLst/>
          </a:prstGeom>
        </p:spPr>
        <p:txBody>
          <a:bodyPr anchor="ctr" anchorCtr="0"/>
          <a:lstStyle>
            <a:lvl1pPr algn="ctr">
              <a:defRPr sz="1000">
                <a:solidFill>
                  <a:schemeClr val="bg1">
                    <a:lumMod val="50000"/>
                  </a:schemeClr>
                </a:solidFill>
                <a:latin typeface="+mj-lt"/>
              </a:defRPr>
            </a:lvl1pPr>
          </a:lstStyle>
          <a:p>
            <a:pPr>
              <a:defRPr/>
            </a:pPr>
            <a:r>
              <a:rPr lang="en-US" dirty="0" smtClean="0"/>
              <a:t>Boston Pride Emergency Operations Manual</a:t>
            </a:r>
            <a:endParaRPr lang="en-US" dirty="0"/>
          </a:p>
        </p:txBody>
      </p:sp>
      <p:sp>
        <p:nvSpPr>
          <p:cNvPr id="8" name="Slide Number Placeholder 4"/>
          <p:cNvSpPr>
            <a:spLocks noGrp="1"/>
          </p:cNvSpPr>
          <p:nvPr>
            <p:ph type="sldNum" sz="quarter" idx="4294967295"/>
          </p:nvPr>
        </p:nvSpPr>
        <p:spPr>
          <a:xfrm>
            <a:off x="7010400" y="6477000"/>
            <a:ext cx="2133600" cy="381000"/>
          </a:xfrm>
          <a:prstGeom prst="rect">
            <a:avLst/>
          </a:prstGeom>
        </p:spPr>
        <p:txBody>
          <a:bodyPr anchor="ctr" anchorCtr="0"/>
          <a:lstStyle>
            <a:lvl1pPr algn="r">
              <a:defRPr sz="1000">
                <a:solidFill>
                  <a:schemeClr val="bg1">
                    <a:lumMod val="50000"/>
                  </a:schemeClr>
                </a:solidFill>
              </a:defRPr>
            </a:lvl1pPr>
          </a:lstStyle>
          <a:p>
            <a:pPr>
              <a:defRPr/>
            </a:pPr>
            <a:fld id="{C78B0DE6-CBE6-4C7F-8755-D9ED9F13016F}" type="slidenum">
              <a:rPr lang="en-US" smtClean="0"/>
              <a:pPr>
                <a:defRPr/>
              </a:pPr>
              <a:t>9</a:t>
            </a:fld>
            <a:endParaRPr lang="en-US" dirty="0"/>
          </a:p>
        </p:txBody>
      </p:sp>
      <p:sp>
        <p:nvSpPr>
          <p:cNvPr id="6" name="Rectangle 5"/>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txBox="1">
            <a:spLocks/>
          </p:cNvSpPr>
          <p:nvPr/>
        </p:nvSpPr>
        <p:spPr>
          <a:xfrm>
            <a:off x="2819400" y="6477001"/>
            <a:ext cx="3505200" cy="381000"/>
          </a:xfrm>
          <a:prstGeom prst="rect">
            <a:avLst/>
          </a:prstGeom>
        </p:spPr>
        <p:txBody>
          <a:bodyPr anchor="ctr" anchorCtr="0"/>
          <a:lstStyle>
            <a:defPPr>
              <a:defRPr lang="en-US"/>
            </a:defPPr>
            <a:lvl1pPr algn="ctr" rtl="0" fontAlgn="base">
              <a:spcBef>
                <a:spcPct val="0"/>
              </a:spcBef>
              <a:spcAft>
                <a:spcPct val="0"/>
              </a:spcAft>
              <a:defRPr sz="1000" kern="1200">
                <a:solidFill>
                  <a:schemeClr val="bg1">
                    <a:lumMod val="50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Boston Pride Emergency Operations Manual</a:t>
            </a:r>
            <a:endParaRPr lang="en-US" dirty="0"/>
          </a:p>
        </p:txBody>
      </p:sp>
      <p:sp>
        <p:nvSpPr>
          <p:cNvPr id="10" name="Slide Number Placeholder 4"/>
          <p:cNvSpPr txBox="1">
            <a:spLocks/>
          </p:cNvSpPr>
          <p:nvPr/>
        </p:nvSpPr>
        <p:spPr>
          <a:xfrm>
            <a:off x="6553200" y="6477000"/>
            <a:ext cx="2133600" cy="381000"/>
          </a:xfrm>
          <a:prstGeom prst="rect">
            <a:avLst/>
          </a:prstGeom>
        </p:spPr>
        <p:txBody>
          <a:bodyPr anchor="ctr" anchorCtr="0"/>
          <a:lstStyle>
            <a:defPPr>
              <a:defRPr lang="en-US"/>
            </a:defPPr>
            <a:lvl1pPr algn="r" rtl="0" fontAlgn="base">
              <a:spcBef>
                <a:spcPct val="0"/>
              </a:spcBef>
              <a:spcAft>
                <a:spcPct val="0"/>
              </a:spcAft>
              <a:defRPr sz="10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8B0DE6-CBE6-4C7F-8755-D9ED9F13016F}"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5695</Words>
  <Application>Microsoft Office PowerPoint</Application>
  <PresentationFormat>On-screen Show (4:3)</PresentationFormat>
  <Paragraphs>626</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Emergency Operations Manual</vt:lpstr>
      <vt:lpstr>Emergency Procedures, Life Safety, and Security Plan </vt:lpstr>
      <vt:lpstr>Index</vt:lpstr>
      <vt:lpstr>Goal &amp; Purpose</vt:lpstr>
      <vt:lpstr>Emergency procedures</vt:lpstr>
      <vt:lpstr>Emergency Response Teams (ERT)</vt:lpstr>
      <vt:lpstr>Emergency Evacuation Plan</vt:lpstr>
      <vt:lpstr>Emergency Announcement Plan</vt:lpstr>
      <vt:lpstr>Emergency Announcement</vt:lpstr>
      <vt:lpstr>Emergency Exit Rules &amp; Safety</vt:lpstr>
      <vt:lpstr>PowerPoint Presentation</vt:lpstr>
      <vt:lpstr>Site Map – Boston Pride Festival</vt:lpstr>
      <vt:lpstr>PowerPoint Presentation</vt:lpstr>
      <vt:lpstr>PowerPoint Presentation</vt:lpstr>
      <vt:lpstr>Crowd Manager Safety Checklist</vt:lpstr>
      <vt:lpstr>Incident Report</vt:lpstr>
      <vt:lpstr>First Aid - Medical</vt:lpstr>
      <vt:lpstr>Life safety</vt:lpstr>
      <vt:lpstr>Weather Rules &amp; Safety Plans</vt:lpstr>
      <vt:lpstr>Weather Threshold Action Plan</vt:lpstr>
      <vt:lpstr>Bomb Threat</vt:lpstr>
      <vt:lpstr>Protestors</vt:lpstr>
      <vt:lpstr>Unattended  &amp; Suspect Packages</vt:lpstr>
      <vt:lpstr>Food Illness Procedures</vt:lpstr>
      <vt:lpstr>Food Illness Report</vt:lpstr>
      <vt:lpstr>Cooking Grease Rules &amp; Safety</vt:lpstr>
      <vt:lpstr>Propane Rules &amp; Safety</vt:lpstr>
      <vt:lpstr>Diesel Fuel Rules &amp; Safety </vt:lpstr>
      <vt:lpstr>Generator Rules &amp; Safety</vt:lpstr>
      <vt:lpstr>Electric Cables</vt:lpstr>
      <vt:lpstr>Parade Vehicles - Inspection &amp; Safety Criteria</vt:lpstr>
      <vt:lpstr>Parade Vehicles - Inspection &amp; Safety Criteria</vt:lpstr>
      <vt:lpstr>Parade – Onsite Rules &amp; Regulations </vt:lpstr>
      <vt:lpstr>Festival – Onsite Rules &amp; Regulations </vt:lpstr>
      <vt:lpstr>Festival Seating Rules &amp; Safety</vt:lpstr>
      <vt:lpstr>Stage/Tent Collapse</vt:lpstr>
      <vt:lpstr>Block Parties – Onsite Rules &amp; Regulations </vt:lpstr>
      <vt:lpstr>Bag Search Procedure</vt:lpstr>
      <vt:lpstr>Security plan</vt:lpstr>
      <vt:lpstr>General Measures</vt:lpstr>
      <vt:lpstr>Parade Measures</vt:lpstr>
      <vt:lpstr>Festival Measures</vt:lpstr>
      <vt:lpstr>Block Parties Measures</vt:lpstr>
      <vt:lpstr>Appendices</vt:lpstr>
      <vt:lpstr>Emergency Directory</vt:lpstr>
      <vt:lpstr>Pride Staff Directory</vt:lpstr>
      <vt:lpstr>Contractors Directory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2013-05-18T02:49:20Z</dcterms:created>
  <dcterms:modified xsi:type="dcterms:W3CDTF">2013-10-12T13:59:17Z</dcterms:modified>
</cp:coreProperties>
</file>